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3" r:id="rId1"/>
  </p:sldMasterIdLst>
  <p:notesMasterIdLst>
    <p:notesMasterId r:id="rId27"/>
  </p:notesMasterIdLst>
  <p:sldIdLst>
    <p:sldId id="790" r:id="rId2"/>
    <p:sldId id="811" r:id="rId3"/>
    <p:sldId id="792" r:id="rId4"/>
    <p:sldId id="812" r:id="rId5"/>
    <p:sldId id="794" r:id="rId6"/>
    <p:sldId id="813" r:id="rId7"/>
    <p:sldId id="795" r:id="rId8"/>
    <p:sldId id="814" r:id="rId9"/>
    <p:sldId id="815" r:id="rId10"/>
    <p:sldId id="797" r:id="rId11"/>
    <p:sldId id="798" r:id="rId12"/>
    <p:sldId id="799" r:id="rId13"/>
    <p:sldId id="801" r:id="rId14"/>
    <p:sldId id="802" r:id="rId15"/>
    <p:sldId id="803" r:id="rId16"/>
    <p:sldId id="816" r:id="rId17"/>
    <p:sldId id="804" r:id="rId18"/>
    <p:sldId id="817" r:id="rId19"/>
    <p:sldId id="805" r:id="rId20"/>
    <p:sldId id="807" r:id="rId21"/>
    <p:sldId id="818" r:id="rId22"/>
    <p:sldId id="808" r:id="rId23"/>
    <p:sldId id="809" r:id="rId24"/>
    <p:sldId id="810" r:id="rId25"/>
    <p:sldId id="788" r:id="rId26"/>
  </p:sldIdLst>
  <p:sldSz cx="9902825" cy="6858000"/>
  <p:notesSz cx="6858000" cy="9144000"/>
  <p:embeddedFontLst>
    <p:embeddedFont>
      <p:font typeface="Malgun Gothic" panose="020B0503020000020004" pitchFamily="34" charset="-127"/>
      <p:regular r:id="rId28"/>
      <p:bold r:id="rId29"/>
    </p:embeddedFont>
    <p:embeddedFont>
      <p:font typeface="Samsung Sharp Sans" panose="020B0604020202020204" charset="0"/>
      <p:bold r:id="rId30"/>
    </p:embeddedFont>
    <p:embeddedFont>
      <p:font typeface="SamsungOne 400" panose="020B0503030303020204" charset="0"/>
      <p:regular r:id="rId31"/>
    </p:embeddedFont>
    <p:embeddedFont>
      <p:font typeface="SamsungOne 400C" panose="020B0506030303020204" charset="0"/>
      <p:regular r:id="rId32"/>
    </p:embeddedFont>
    <p:embeddedFont>
      <p:font typeface="SamsungOne 700" panose="020B0803030303020204" charset="0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19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EB0"/>
    <a:srgbClr val="FFB546"/>
    <a:srgbClr val="FF4337"/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1" autoAdjust="0"/>
    <p:restoredTop sz="72205" autoAdjust="0"/>
  </p:normalViewPr>
  <p:slideViewPr>
    <p:cSldViewPr snapToGrid="0">
      <p:cViewPr>
        <p:scale>
          <a:sx n="50" d="100"/>
          <a:sy n="50" d="100"/>
        </p:scale>
        <p:origin x="2091" y="867"/>
      </p:cViewPr>
      <p:guideLst>
        <p:guide pos="3119"/>
        <p:guide orient="horz"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57C17-E6FD-4AF5-A787-31E9CCE99A85}" type="datetimeFigureOut">
              <a:rPr lang="ko-KR" altLang="en-US" smtClean="0"/>
              <a:t>2025-07-16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C55F-00F1-4985-9065-F2D92AE05D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25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>
            <a:extLst>
              <a:ext uri="{FF2B5EF4-FFF2-40B4-BE49-F238E27FC236}">
                <a16:creationId xmlns:a16="http://schemas.microsoft.com/office/drawing/2014/main" id="{CCEC8F59-794B-4743-A6D7-1BC9720006CB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56667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4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>
            <a:extLst>
              <a:ext uri="{FF2B5EF4-FFF2-40B4-BE49-F238E27FC236}">
                <a16:creationId xmlns:a16="http://schemas.microsoft.com/office/drawing/2014/main" id="{DE8CAD59-3F29-4FBB-AE0A-697DDFD5E69E}"/>
              </a:ext>
            </a:extLst>
          </p:cNvPr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Internet</a:t>
            </a: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of Things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149771-D78D-40D7-8B97-564358008D8D}"/>
              </a:ext>
            </a:extLst>
          </p:cNvPr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텍스트 개체 틀 18">
            <a:extLst>
              <a:ext uri="{FF2B5EF4-FFF2-40B4-BE49-F238E27FC236}">
                <a16:creationId xmlns:a16="http://schemas.microsoft.com/office/drawing/2014/main" id="{02AC410D-7805-4DA9-915F-991D72686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44AF0917-EEBC-44C5-8BA6-F1CA2AFA4B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29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>
            <a:extLst>
              <a:ext uri="{FF2B5EF4-FFF2-40B4-BE49-F238E27FC236}">
                <a16:creationId xmlns:a16="http://schemas.microsoft.com/office/drawing/2014/main" id="{7A4BCBFF-5289-45FE-BA09-DFF42AF8A347}"/>
              </a:ext>
            </a:extLst>
          </p:cNvPr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 err="1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IoT</a:t>
            </a:r>
            <a:r>
              <a:rPr lang="en-US" altLang="ko-KR" sz="21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 </a:t>
            </a: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6CFBD-D9B3-4245-A68B-1D7EC1CB6F07}"/>
              </a:ext>
            </a:extLst>
          </p:cNvPr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2EB59A-603F-4715-ABA1-D9DF69D44512}"/>
              </a:ext>
            </a:extLst>
          </p:cNvPr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6BC111-C555-4B09-8375-33C4F4C2F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CBEAE583-0BAA-455B-9555-B00A4FE8B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312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443" userDrawn="1">
          <p15:clr>
            <a:srgbClr val="FBAE40"/>
          </p15:clr>
        </p15:guide>
        <p15:guide id="3" pos="5955">
          <p15:clr>
            <a:srgbClr val="FBAE40"/>
          </p15:clr>
        </p15:guide>
        <p15:guide id="4" pos="6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25E1FE-2B04-4D8E-A51A-6B9CEC7B3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FEC8C6A-D95C-4B3C-9803-6F9071BF0C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6DA22BCA-E7E2-4377-AD8E-AC1336C3DB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7647BD6A-5F13-45AE-859C-AF2BA0A739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063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>
            <a:extLst>
              <a:ext uri="{FF2B5EF4-FFF2-40B4-BE49-F238E27FC236}">
                <a16:creationId xmlns:a16="http://schemas.microsoft.com/office/drawing/2014/main" id="{3A9667F7-80AD-4A7A-8543-285975B06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B6D584F0-F100-4FB4-B935-0E81DB1D3B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747" indent="-177747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255" indent="-182508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541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461" lvl="1" indent="-207901" algn="l" defTabSz="843830" rtl="0" eaLnBrk="1" latinLnBrk="1" hangingPunct="1">
              <a:lnSpc>
                <a:spcPct val="90000"/>
              </a:lnSpc>
              <a:spcBef>
                <a:spcPts val="462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102046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 userDrawn="1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434159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177962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>
          <p15:clr>
            <a:srgbClr val="FBAE40"/>
          </p15:clr>
        </p15:guide>
        <p15:guide id="2" pos="443">
          <p15:clr>
            <a:srgbClr val="FBAE40"/>
          </p15:clr>
        </p15:guide>
        <p15:guide id="3" pos="5955">
          <p15:clr>
            <a:srgbClr val="FBAE40"/>
          </p15:clr>
        </p15:guide>
        <p15:guide id="4" pos="6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>
            <a:extLst>
              <a:ext uri="{FF2B5EF4-FFF2-40B4-BE49-F238E27FC236}">
                <a16:creationId xmlns:a16="http://schemas.microsoft.com/office/drawing/2014/main" id="{E75758B0-2429-4331-898E-5EEED60D4280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4250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55">
          <p15:clr>
            <a:srgbClr val="FBAE40"/>
          </p15:clr>
        </p15:guide>
        <p15:guide id="3" pos="28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>
            <a:extLst>
              <a:ext uri="{FF2B5EF4-FFF2-40B4-BE49-F238E27FC236}">
                <a16:creationId xmlns:a16="http://schemas.microsoft.com/office/drawing/2014/main" id="{C5960DC7-D671-485D-92B0-FEED6CE658A3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343950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C441AFAB-5BBF-465C-B7A8-FED86E6261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9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2B242C-8600-47F0-98D5-6EA512C41BF2}"/>
              </a:ext>
            </a:extLst>
          </p:cNvPr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A977D3D7-ABF1-4BDD-B1E5-CCA79CC818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</p:spTree>
    <p:extLst>
      <p:ext uri="{BB962C8B-B14F-4D97-AF65-F5344CB8AC3E}">
        <p14:creationId xmlns:p14="http://schemas.microsoft.com/office/powerpoint/2010/main" val="122783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92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85" r:id="rId3"/>
    <p:sldLayoutId id="2147483687" r:id="rId4"/>
    <p:sldLayoutId id="2147483694" r:id="rId5"/>
    <p:sldLayoutId id="2147483693" r:id="rId6"/>
    <p:sldLayoutId id="2147483686" r:id="rId7"/>
    <p:sldLayoutId id="2147483688" r:id="rId8"/>
    <p:sldLayoutId id="2147483689" r:id="rId9"/>
    <p:sldLayoutId id="2147483690" r:id="rId10"/>
  </p:sldLayoutIdLst>
  <p:txStyles>
    <p:titleStyle>
      <a:lvl1pPr algn="l" defTabSz="914126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BA57D5-7920-4C59-8990-1FDF22441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Group 2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1786819-9BFB-478D-BAE7-57DB1DEA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644239"/>
            <a:ext cx="8832214" cy="1661993"/>
          </a:xfrm>
        </p:spPr>
        <p:txBody>
          <a:bodyPr/>
          <a:lstStyle/>
          <a:p>
            <a:r>
              <a:rPr lang="en-US" altLang="ko-KR" sz="3600" dirty="0"/>
              <a:t>IoT system monitors smart greenhouse environment through sensor network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091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EC47F-71D0-7F57-D289-4BF5DA331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49A5D-B0F2-8AD9-ABE5-86509846B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2E3737-28AA-2A65-A6B1-656F1BC8C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Data Flow Diagram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80CD4E-3D8E-5ACC-4AF8-1F5F63FA1D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09D7805-7DB1-FF5C-6645-0F26DB1B61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80F57ED0-0165-4589-2620-07FFFA90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86" y="2120398"/>
            <a:ext cx="9453451" cy="261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250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50EAA-BB89-75D0-8A07-4C4B9DA21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4D3083-86B9-6FAB-F098-2961CFE2CD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822FAA-07FB-C32E-F93F-84EFDE55DB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Component Selection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375904-5ADA-0019-0957-9F07D253D2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87BE612-47DC-8511-D2D9-39AD115E2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7170" name="Picture 2" descr="Kit phát triển Wifi Bluetooth ESP32-C3 Super Mini - Nshop">
            <a:extLst>
              <a:ext uri="{FF2B5EF4-FFF2-40B4-BE49-F238E27FC236}">
                <a16:creationId xmlns:a16="http://schemas.microsoft.com/office/drawing/2014/main" id="{7249F3FC-4569-07A1-A82F-6843C3A1E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6" y="1790099"/>
            <a:ext cx="3277802" cy="3277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hotosensitive Sensor Module – JvZ Digital Sourcing">
            <a:extLst>
              <a:ext uri="{FF2B5EF4-FFF2-40B4-BE49-F238E27FC236}">
                <a16:creationId xmlns:a16="http://schemas.microsoft.com/office/drawing/2014/main" id="{28E54187-43CF-25F7-9D62-3D25DC3D1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70" y="1068558"/>
            <a:ext cx="2215697" cy="22156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odule 2 Relay với Opto cách ly kích mức thấp 5VDC">
            <a:extLst>
              <a:ext uri="{FF2B5EF4-FFF2-40B4-BE49-F238E27FC236}">
                <a16:creationId xmlns:a16="http://schemas.microsoft.com/office/drawing/2014/main" id="{0732802E-117E-ACE5-2F80-E0E2EF901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820" y="2511050"/>
            <a:ext cx="2215697" cy="22156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odule Cảm Biến Độ Ẩm, Nhiệt Độ DHT11">
            <a:extLst>
              <a:ext uri="{FF2B5EF4-FFF2-40B4-BE49-F238E27FC236}">
                <a16:creationId xmlns:a16="http://schemas.microsoft.com/office/drawing/2014/main" id="{656E6340-B590-74F6-FF8B-FAD8ED2A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70" y="4192302"/>
            <a:ext cx="2215697" cy="22156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104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9DC50-ADD7-932A-622D-25B43DC1D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BB4436-5F03-782E-6213-05A25D2CE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3.2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561C17-ACC4-4C08-03AB-E8A288407C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Schematics and Wiring Diagram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73C20D-DAE6-97F8-2280-D743B8F66A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E7DF56-3250-E207-1F42-DF8C4C3B5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8D3C4-80D7-1458-EB29-2F382E223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83" y="1080534"/>
            <a:ext cx="8262258" cy="46969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8078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02BA0-7636-1EBC-CF26-C771327B0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B6E53-5C3A-E760-81AA-0BD2AA4E7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6BC0C1-C467-6F81-0F21-1C22CC022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Processing Algorithm Flowchart 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49C001-0C4E-1C68-7E70-522858241C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CAAF51-E74B-7112-50B9-F39B47BED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11E462-D68A-DBDF-AA11-1E1A39136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5856" y="1176277"/>
            <a:ext cx="8851112" cy="523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03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ACD52-7075-1CC3-4FA7-002A4099E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CB56E9-C950-9133-DFA9-02E7754E15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1E273F-D419-DDA0-8BEF-F2114108B6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Microcontroller Programming (Firmware)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FBDFCB0-2B38-BA39-FFC4-6068F6F7E9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54F5F8C-84FF-5AD6-0284-485FA92FE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3082" name="Picture 10" descr="Embassy - The Embedded Rustacean Blog">
            <a:extLst>
              <a:ext uri="{FF2B5EF4-FFF2-40B4-BE49-F238E27FC236}">
                <a16:creationId xmlns:a16="http://schemas.microsoft.com/office/drawing/2014/main" id="{87F9CAA7-F655-EA45-F4B2-FC42E8B84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19" y="1583233"/>
            <a:ext cx="7031386" cy="369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6814F4A-92FE-30D8-756E-03D153CE8A2D}"/>
              </a:ext>
            </a:extLst>
          </p:cNvPr>
          <p:cNvSpPr txBox="1">
            <a:spLocks/>
          </p:cNvSpPr>
          <p:nvPr/>
        </p:nvSpPr>
        <p:spPr>
          <a:xfrm>
            <a:off x="2081439" y="4077121"/>
            <a:ext cx="1850481" cy="55374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126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799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59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rgbClr val="193EB0"/>
                </a:solidFill>
              </a:rPr>
              <a:t>Rust</a:t>
            </a:r>
          </a:p>
          <a:p>
            <a:pPr algn="ctr"/>
            <a:r>
              <a:rPr lang="en-US" altLang="ko-KR" dirty="0">
                <a:solidFill>
                  <a:srgbClr val="193EB0"/>
                </a:solidFill>
              </a:rPr>
              <a:t>(Language)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572A05D2-6A76-CF6C-2454-CBB0CBF8ED9D}"/>
              </a:ext>
            </a:extLst>
          </p:cNvPr>
          <p:cNvSpPr txBox="1">
            <a:spLocks/>
          </p:cNvSpPr>
          <p:nvPr/>
        </p:nvSpPr>
        <p:spPr>
          <a:xfrm>
            <a:off x="6219099" y="4067403"/>
            <a:ext cx="1850481" cy="55374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 algn="l" defTabSz="914126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799" kern="1200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  <a:lvl2pPr marL="68559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rgbClr val="193EB0"/>
                </a:solidFill>
              </a:rPr>
              <a:t>Embassy (Framework)</a:t>
            </a:r>
          </a:p>
        </p:txBody>
      </p:sp>
    </p:spTree>
    <p:extLst>
      <p:ext uri="{BB962C8B-B14F-4D97-AF65-F5344CB8AC3E}">
        <p14:creationId xmlns:p14="http://schemas.microsoft.com/office/powerpoint/2010/main" val="251581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9B63F-A7B1-8C40-D756-73FD723D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F9A62E-ACDC-7BA7-085F-029C5716D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4A5CD2-D855-5313-1207-9917F44EFB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Microcontroller Programming (Firmware) (cont.)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DA0CB9-2C7E-8292-CA4F-86BD91D875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E4D1AF7-1FFF-734F-33A4-9A1E4A2F72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4098" name="Picture 2" descr="GitHub - rust-embedded/awesome-embedded-rust: Curated list of resources for  Embedded and Low-level development in the Rust programming language">
            <a:extLst>
              <a:ext uri="{FF2B5EF4-FFF2-40B4-BE49-F238E27FC236}">
                <a16:creationId xmlns:a16="http://schemas.microsoft.com/office/drawing/2014/main" id="{344FC330-F171-D4FB-B09C-EF0EC5DBB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8179" y="3665878"/>
            <a:ext cx="1601787" cy="16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A07C89-5D8B-E833-236C-015E72CFD2CF}"/>
              </a:ext>
            </a:extLst>
          </p:cNvPr>
          <p:cNvSpPr txBox="1"/>
          <p:nvPr/>
        </p:nvSpPr>
        <p:spPr>
          <a:xfrm>
            <a:off x="7757888" y="2160682"/>
            <a:ext cx="49435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Superior Safety: </a:t>
            </a:r>
            <a:r>
              <a:rPr lang="en-US" dirty="0"/>
              <a:t>Rust eliminates common memory bugs (like null pointers and buffer overflows) at compile time, leading to extremely stable and reliable firmware without sacrificing performance.</a:t>
            </a:r>
          </a:p>
          <a:p>
            <a:pPr lvl="1"/>
            <a:r>
              <a:rPr lang="en-US" b="1" dirty="0"/>
              <a:t>Modern Asynchronous Programming: </a:t>
            </a:r>
            <a:r>
              <a:rPr lang="en-US" dirty="0"/>
              <a:t>With Embassy, the async/await syntax makes it simple to write clean, power-efficient code for handling multiple tasks at once (like Wi-Fi and sensors).</a:t>
            </a:r>
          </a:p>
          <a:p>
            <a:pPr lvl="1"/>
            <a:r>
              <a:rPr lang="en-US" b="1" dirty="0"/>
              <a:t>High Performance &amp; Strong Ecosystem: </a:t>
            </a:r>
            <a:r>
              <a:rPr lang="en-US" dirty="0"/>
              <a:t>You get C/C++ level speed combined with modern tools like Cargo for easy project management and a strong, supportive community.</a:t>
            </a:r>
          </a:p>
        </p:txBody>
      </p:sp>
    </p:spTree>
    <p:extLst>
      <p:ext uri="{BB962C8B-B14F-4D97-AF65-F5344CB8AC3E}">
        <p14:creationId xmlns:p14="http://schemas.microsoft.com/office/powerpoint/2010/main" val="94812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F5D25-39E7-5D18-9D87-05022706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C5F3EF-A047-FEC5-A952-973523BAB4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B254DD-47B8-6A4F-C737-CC348271E7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Microcontroller Programming (Firmware) (cont.)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FD2CB1-1EAD-1A12-AF0D-7C39C585A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04F9CE2-89BF-DF77-F4A2-16C2BB4BED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4098" name="Picture 2" descr="GitHub - rust-embedded/awesome-embedded-rust: Curated list of resources for  Embedded and Low-level development in the Rust programming language">
            <a:extLst>
              <a:ext uri="{FF2B5EF4-FFF2-40B4-BE49-F238E27FC236}">
                <a16:creationId xmlns:a16="http://schemas.microsoft.com/office/drawing/2014/main" id="{511C5F2A-551E-3FD1-1732-E07AEDEC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64" y="2628106"/>
            <a:ext cx="1601787" cy="160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20EB45-9932-40DB-3590-8AB70C878E59}"/>
              </a:ext>
            </a:extLst>
          </p:cNvPr>
          <p:cNvSpPr txBox="1"/>
          <p:nvPr/>
        </p:nvSpPr>
        <p:spPr>
          <a:xfrm>
            <a:off x="3011716" y="1305340"/>
            <a:ext cx="49435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Superior Safety: </a:t>
            </a:r>
            <a:r>
              <a:rPr lang="en-US" dirty="0"/>
              <a:t>Rust eliminates common memory bugs (like null pointers and buffer overflows) at compile time, leading to extremely stable and reliable firmware without sacrificing performance.</a:t>
            </a:r>
          </a:p>
          <a:p>
            <a:pPr lvl="1"/>
            <a:r>
              <a:rPr lang="en-US" b="1" dirty="0"/>
              <a:t>Modern Asynchronous Programming: </a:t>
            </a:r>
            <a:r>
              <a:rPr lang="en-US" dirty="0"/>
              <a:t>With Embassy, the async/await syntax makes it simple to write clean, power-efficient code for handling multiple tasks at once (like Wi-Fi and sensors).</a:t>
            </a:r>
          </a:p>
          <a:p>
            <a:pPr lvl="1"/>
            <a:r>
              <a:rPr lang="en-US" b="1" dirty="0"/>
              <a:t>High Performance &amp; Strong Ecosystem: </a:t>
            </a:r>
            <a:r>
              <a:rPr lang="en-US" dirty="0"/>
              <a:t>You get C/C++ level speed combined with modern tools like Cargo for easy project management and a strong, supportive community.</a:t>
            </a:r>
          </a:p>
        </p:txBody>
      </p:sp>
    </p:spTree>
    <p:extLst>
      <p:ext uri="{BB962C8B-B14F-4D97-AF65-F5344CB8AC3E}">
        <p14:creationId xmlns:p14="http://schemas.microsoft.com/office/powerpoint/2010/main" val="2733309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9DEB4-0DD2-538A-A8A8-BA3E244F1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22DD83-CB00-41B3-19B8-7C35E2339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4.3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270D69-ECA5-2A0D-62B8-1296FA1170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IoT Platform Development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1E58D6-A884-2B56-A130-0E3EC8510E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072A68-6F7E-CFE3-6732-25FAC3A57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5122" name="Picture 2" descr="Part 1: Introduction to n8n — What It Is and How It Works | by TONI  RAMCHANDANI | Data And Beyond | Medium">
            <a:extLst>
              <a:ext uri="{FF2B5EF4-FFF2-40B4-BE49-F238E27FC236}">
                <a16:creationId xmlns:a16="http://schemas.microsoft.com/office/drawing/2014/main" id="{CB37E1A3-230E-AB2C-0CD2-1A52F8913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7231" y="6290974"/>
            <a:ext cx="3154679" cy="164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to MQTT: The protocol for IoT &amp; buildings">
            <a:extLst>
              <a:ext uri="{FF2B5EF4-FFF2-40B4-BE49-F238E27FC236}">
                <a16:creationId xmlns:a16="http://schemas.microsoft.com/office/drawing/2014/main" id="{400506FC-2E72-09D8-1AB9-ECF57A580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7231" y="-960152"/>
            <a:ext cx="2768647" cy="23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ADE6F1-C83C-8EFC-9004-5EEE8B3A9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636" y="-819753"/>
            <a:ext cx="4762500" cy="1771650"/>
          </a:xfrm>
          <a:prstGeom prst="rect">
            <a:avLst/>
          </a:prstGeom>
        </p:spPr>
      </p:pic>
      <p:pic>
        <p:nvPicPr>
          <p:cNvPr id="5130" name="Picture 10" descr="Telegram (software) - Wikipedia">
            <a:extLst>
              <a:ext uri="{FF2B5EF4-FFF2-40B4-BE49-F238E27FC236}">
                <a16:creationId xmlns:a16="http://schemas.microsoft.com/office/drawing/2014/main" id="{0C3C0B6A-75D1-DD2C-565B-4CE94495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517" y="6170946"/>
            <a:ext cx="1651043" cy="165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30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6BCE2-F330-55AC-CE96-C5B9DDBC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79D6A-8ABD-D345-FA92-3AC3869AF2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4.3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92FBC0-7E3D-5760-793F-A3C369CBFF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IoT Platform Development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B5095C-A764-F42E-C530-DFE229ED23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1D59418-C2B3-A9EA-54D4-4EB1F1255E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5122" name="Picture 2" descr="Part 1: Introduction to n8n — What It Is and How It Works | by TONI  RAMCHANDANI | Data And Beyond | Medium">
            <a:extLst>
              <a:ext uri="{FF2B5EF4-FFF2-40B4-BE49-F238E27FC236}">
                <a16:creationId xmlns:a16="http://schemas.microsoft.com/office/drawing/2014/main" id="{9B20D53B-4068-90EE-6F77-87D6C948F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74" y="4258974"/>
            <a:ext cx="3154679" cy="164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ntroduction to MQTT: The protocol for IoT &amp; buildings">
            <a:extLst>
              <a:ext uri="{FF2B5EF4-FFF2-40B4-BE49-F238E27FC236}">
                <a16:creationId xmlns:a16="http://schemas.microsoft.com/office/drawing/2014/main" id="{6FBEE4FB-E45A-2E65-FF4E-A10B93A9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89" y="1412934"/>
            <a:ext cx="2768647" cy="23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48229-9ECD-7CFE-6445-F075B0DC1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950" y="1713201"/>
            <a:ext cx="4762500" cy="1771650"/>
          </a:xfrm>
          <a:prstGeom prst="rect">
            <a:avLst/>
          </a:prstGeom>
        </p:spPr>
      </p:pic>
      <p:pic>
        <p:nvPicPr>
          <p:cNvPr id="5130" name="Picture 10" descr="Telegram (software) - Wikipedia">
            <a:extLst>
              <a:ext uri="{FF2B5EF4-FFF2-40B4-BE49-F238E27FC236}">
                <a16:creationId xmlns:a16="http://schemas.microsoft.com/office/drawing/2014/main" id="{CDB9A179-A852-C1C1-5502-8C177914A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678" y="4255060"/>
            <a:ext cx="1651043" cy="165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614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0FB5-D76C-979D-4F0D-48BA6F00F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CCC980-3D49-54DE-5271-213061E92D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9AB3A6-8245-DC98-60CA-45B9DC980A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Summary of Achieved Results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61735D-147E-B7D1-9B8A-DE063412F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BB4D966-D44D-B40B-B39A-07A73E8289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33F433-09DC-6A06-B1E3-C25C370E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063" y="1308407"/>
            <a:ext cx="5422075" cy="2480855"/>
          </a:xfrm>
          <a:prstGeom prst="rect">
            <a:avLst/>
          </a:prstGeom>
        </p:spPr>
      </p:pic>
      <p:pic>
        <p:nvPicPr>
          <p:cNvPr id="10" name="Picture 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AFA6C36F-ED46-3E29-7222-BCB59467F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40" y="4182064"/>
            <a:ext cx="7077197" cy="1467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8C44B4-2A3F-45EE-7B1C-023680609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00" y="1308407"/>
            <a:ext cx="2510745" cy="24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6849-6A4E-398D-F51E-B114AB6D6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1DA17B57-0B2F-9B02-694D-D04E50962473}"/>
              </a:ext>
            </a:extLst>
          </p:cNvPr>
          <p:cNvGrpSpPr/>
          <p:nvPr/>
        </p:nvGrpSpPr>
        <p:grpSpPr>
          <a:xfrm>
            <a:off x="710836" y="1892040"/>
            <a:ext cx="4379913" cy="1140038"/>
            <a:chOff x="4181256" y="3224809"/>
            <a:chExt cx="4379913" cy="114003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DA36592-CF70-E0EE-7CA7-12E47F46DF6A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1. Overview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39DB7B0-B264-B5B9-FC07-A4E834AA435F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1CA596-84C4-DF47-DEF4-E2E87C081C98}"/>
                </a:ext>
              </a:extLst>
            </p:cNvPr>
            <p:cNvSpPr/>
            <p:nvPr/>
          </p:nvSpPr>
          <p:spPr>
            <a:xfrm>
              <a:off x="4364136" y="3641572"/>
              <a:ext cx="4197033" cy="723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1.1. Background of Traditional Agriculture  &amp; Importance of Smart Agriculture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1.2. Project Objectives</a:t>
              </a:r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EB157FAC-A7FF-F617-897B-013E7509205B}"/>
              </a:ext>
            </a:extLst>
          </p:cNvPr>
          <p:cNvGrpSpPr/>
          <p:nvPr/>
        </p:nvGrpSpPr>
        <p:grpSpPr>
          <a:xfrm>
            <a:off x="710836" y="3266753"/>
            <a:ext cx="4379913" cy="1216982"/>
            <a:chOff x="4181256" y="3224809"/>
            <a:chExt cx="4379913" cy="1216982"/>
          </a:xfrm>
        </p:grpSpPr>
        <p:sp>
          <p:nvSpPr>
            <p:cNvPr id="9" name="직사각형 37">
              <a:extLst>
                <a:ext uri="{FF2B5EF4-FFF2-40B4-BE49-F238E27FC236}">
                  <a16:creationId xmlns:a16="http://schemas.microsoft.com/office/drawing/2014/main" id="{83484A63-D48F-01C7-C16E-48FBD82B3DAC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2. System Overview &amp; Architecture</a:t>
              </a:r>
            </a:p>
          </p:txBody>
        </p:sp>
        <p:sp>
          <p:nvSpPr>
            <p:cNvPr id="10" name="직사각형 38">
              <a:extLst>
                <a:ext uri="{FF2B5EF4-FFF2-40B4-BE49-F238E27FC236}">
                  <a16:creationId xmlns:a16="http://schemas.microsoft.com/office/drawing/2014/main" id="{DB8EB660-67CF-C33C-0896-E6D3C7826DC5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1" name="직사각형 39">
              <a:extLst>
                <a:ext uri="{FF2B5EF4-FFF2-40B4-BE49-F238E27FC236}">
                  <a16:creationId xmlns:a16="http://schemas.microsoft.com/office/drawing/2014/main" id="{C268996E-3930-216B-BBE4-88BABF65F7CB}"/>
                </a:ext>
              </a:extLst>
            </p:cNvPr>
            <p:cNvSpPr/>
            <p:nvPr/>
          </p:nvSpPr>
          <p:spPr>
            <a:xfrm>
              <a:off x="4364136" y="3641572"/>
              <a:ext cx="4197033" cy="800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2.1. System Diagram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2.2. Architectural Layers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2.3. Data Flow Diagram</a:t>
              </a:r>
            </a:p>
          </p:txBody>
        </p:sp>
      </p:grpSp>
      <p:grpSp>
        <p:nvGrpSpPr>
          <p:cNvPr id="12" name="Group 1">
            <a:extLst>
              <a:ext uri="{FF2B5EF4-FFF2-40B4-BE49-F238E27FC236}">
                <a16:creationId xmlns:a16="http://schemas.microsoft.com/office/drawing/2014/main" id="{4A87491A-4605-0BC8-3C93-61DDFA8C2EB6}"/>
              </a:ext>
            </a:extLst>
          </p:cNvPr>
          <p:cNvGrpSpPr/>
          <p:nvPr/>
        </p:nvGrpSpPr>
        <p:grpSpPr>
          <a:xfrm>
            <a:off x="710836" y="4641466"/>
            <a:ext cx="4379913" cy="924594"/>
            <a:chOff x="4181256" y="3224809"/>
            <a:chExt cx="4379913" cy="924594"/>
          </a:xfrm>
        </p:grpSpPr>
        <p:sp>
          <p:nvSpPr>
            <p:cNvPr id="13" name="직사각형 37">
              <a:extLst>
                <a:ext uri="{FF2B5EF4-FFF2-40B4-BE49-F238E27FC236}">
                  <a16:creationId xmlns:a16="http://schemas.microsoft.com/office/drawing/2014/main" id="{76DD0325-9BE7-318E-3F08-D2EF708E195E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3. Hardware Implementation</a:t>
              </a:r>
            </a:p>
          </p:txBody>
        </p:sp>
        <p:sp>
          <p:nvSpPr>
            <p:cNvPr id="14" name="직사각형 38">
              <a:extLst>
                <a:ext uri="{FF2B5EF4-FFF2-40B4-BE49-F238E27FC236}">
                  <a16:creationId xmlns:a16="http://schemas.microsoft.com/office/drawing/2014/main" id="{77251612-667A-041D-C9AA-4A2FA116D592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5" name="직사각형 39">
              <a:extLst>
                <a:ext uri="{FF2B5EF4-FFF2-40B4-BE49-F238E27FC236}">
                  <a16:creationId xmlns:a16="http://schemas.microsoft.com/office/drawing/2014/main" id="{76EE45CB-BCC2-2CAF-3560-E47ACA536AE0}"/>
                </a:ext>
              </a:extLst>
            </p:cNvPr>
            <p:cNvSpPr/>
            <p:nvPr/>
          </p:nvSpPr>
          <p:spPr>
            <a:xfrm>
              <a:off x="4364136" y="3641572"/>
              <a:ext cx="4197033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3.1. Component Selection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3.2. Schematics and Wiring Diagram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DAF1488-ADA0-99E7-D27E-122195422272}"/>
              </a:ext>
            </a:extLst>
          </p:cNvPr>
          <p:cNvGrpSpPr/>
          <p:nvPr/>
        </p:nvGrpSpPr>
        <p:grpSpPr>
          <a:xfrm>
            <a:off x="5522912" y="3266753"/>
            <a:ext cx="4379913" cy="1216982"/>
            <a:chOff x="4181256" y="3224809"/>
            <a:chExt cx="4379913" cy="1216982"/>
          </a:xfrm>
        </p:grpSpPr>
        <p:sp>
          <p:nvSpPr>
            <p:cNvPr id="3" name="직사각형 37">
              <a:extLst>
                <a:ext uri="{FF2B5EF4-FFF2-40B4-BE49-F238E27FC236}">
                  <a16:creationId xmlns:a16="http://schemas.microsoft.com/office/drawing/2014/main" id="{0273D2CF-BA87-7DA9-C603-7437FFDD0397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4. Software Development</a:t>
              </a:r>
            </a:p>
          </p:txBody>
        </p:sp>
        <p:sp>
          <p:nvSpPr>
            <p:cNvPr id="17" name="직사각형 38">
              <a:extLst>
                <a:ext uri="{FF2B5EF4-FFF2-40B4-BE49-F238E27FC236}">
                  <a16:creationId xmlns:a16="http://schemas.microsoft.com/office/drawing/2014/main" id="{6E76D87F-7FCE-0A66-D078-1BF5D6EA60CF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18" name="직사각형 39">
              <a:extLst>
                <a:ext uri="{FF2B5EF4-FFF2-40B4-BE49-F238E27FC236}">
                  <a16:creationId xmlns:a16="http://schemas.microsoft.com/office/drawing/2014/main" id="{E4362CF9-1C43-44F4-E2D7-636E7C61F6FE}"/>
                </a:ext>
              </a:extLst>
            </p:cNvPr>
            <p:cNvSpPr/>
            <p:nvPr/>
          </p:nvSpPr>
          <p:spPr>
            <a:xfrm>
              <a:off x="4364136" y="3641572"/>
              <a:ext cx="4197033" cy="800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4.1. </a:t>
              </a: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Processing Algorithm Flowchart 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4.2. Microcontroller Programming (Firmware)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4.3. IoT Platform Development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26C069-1714-EF4E-5E6E-5D139710F4B9}"/>
              </a:ext>
            </a:extLst>
          </p:cNvPr>
          <p:cNvGrpSpPr/>
          <p:nvPr/>
        </p:nvGrpSpPr>
        <p:grpSpPr>
          <a:xfrm>
            <a:off x="5522912" y="4641466"/>
            <a:ext cx="4379913" cy="1216982"/>
            <a:chOff x="4181256" y="3224809"/>
            <a:chExt cx="4379913" cy="1216982"/>
          </a:xfrm>
        </p:grpSpPr>
        <p:sp>
          <p:nvSpPr>
            <p:cNvPr id="20" name="직사각형 37">
              <a:extLst>
                <a:ext uri="{FF2B5EF4-FFF2-40B4-BE49-F238E27FC236}">
                  <a16:creationId xmlns:a16="http://schemas.microsoft.com/office/drawing/2014/main" id="{2751B444-3C2A-7B69-195E-9AA4F5A6BBC1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5. Results &amp; Future Work</a:t>
              </a:r>
            </a:p>
          </p:txBody>
        </p:sp>
        <p:sp>
          <p:nvSpPr>
            <p:cNvPr id="21" name="직사각형 38">
              <a:extLst>
                <a:ext uri="{FF2B5EF4-FFF2-40B4-BE49-F238E27FC236}">
                  <a16:creationId xmlns:a16="http://schemas.microsoft.com/office/drawing/2014/main" id="{AF092116-C8EA-3AA4-B77D-81CEB42230BA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22" name="직사각형 39">
              <a:extLst>
                <a:ext uri="{FF2B5EF4-FFF2-40B4-BE49-F238E27FC236}">
                  <a16:creationId xmlns:a16="http://schemas.microsoft.com/office/drawing/2014/main" id="{395175B4-C059-BDF6-85D6-BF16493BFFBB}"/>
                </a:ext>
              </a:extLst>
            </p:cNvPr>
            <p:cNvSpPr/>
            <p:nvPr/>
          </p:nvSpPr>
          <p:spPr>
            <a:xfrm>
              <a:off x="4364136" y="3641572"/>
              <a:ext cx="4197033" cy="8002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5.1. </a:t>
              </a: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Summary of Achieved Results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5.2. Project Limitations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b="1" dirty="0">
                  <a:solidFill>
                    <a:srgbClr val="193EB0"/>
                  </a:solidFill>
                  <a:latin typeface="SamsungOne 700" panose="020B0803030303020204" charset="0"/>
                  <a:ea typeface="SamsungOne 700" panose="020B0803030303020204" charset="0"/>
                </a:rPr>
                <a:t>5.3. Future Enhancements and Upgrades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3184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00CB7-7984-E084-7AD4-8B01B9E49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00C582-6FEF-AE64-0EB8-E7EA2B1B5D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B680EA-D8B6-EC39-F6B2-4B0803BF26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Summary of Achieved Results (cont.)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938897-980E-F13E-9996-85F96330F4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89B6AEF-EEAC-13FE-A548-8C0C4A38CA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8C97FC-9AC9-C6BA-E650-83AA1B2E8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80" y="5457558"/>
            <a:ext cx="8228337" cy="2583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CD7DDD-01A3-9063-4051-9081C6B95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993" y="10382762"/>
            <a:ext cx="4837337" cy="12939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6344A6-E004-D506-7458-992CCB960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572" y="8447633"/>
            <a:ext cx="5566177" cy="11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43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9FE3E-2271-39AC-403D-6E1C4E807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424B05-4F1F-B0A9-4C0F-DE969153BD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5C4A17-5FB2-2A98-FF6F-BBB342E4DB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Summary of Achieved Results (cont.)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F0FFDE-3726-C9EB-3CB1-DA322B853A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99AB9E-61D6-1589-AEF9-FA8D1D6761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118B6E-58D8-9F04-E81D-46179A5D0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88" y="1020607"/>
            <a:ext cx="8228337" cy="2583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E263B5-C917-CD61-9576-C7B3B9ED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628" y="5114076"/>
            <a:ext cx="4837337" cy="12939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AE194F-26C9-0E87-828E-76F1CC4DB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209" y="3800582"/>
            <a:ext cx="5566177" cy="11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08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512CB-E8B8-A48C-C0CB-7900622CA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DAEEC7-D302-5B20-0532-4A9BB4834C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E49D4F-8390-E754-0797-50CB0CF7B2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Summary of Achieved Results (cont.)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BDDC27-915A-EB2E-BA78-A40FFA6F61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0BBC72D-254E-5FA9-51CF-756EE9FD91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614A67C6-7D70-9F7F-9A02-B5E9699F6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86" y="1016130"/>
            <a:ext cx="5886450" cy="26248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CCC8E-63A6-E092-36DC-DA63732D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403" y="3758752"/>
            <a:ext cx="3700015" cy="247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99FA-F673-5289-B1EF-BFDAC8728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1AEF8F-4142-E291-E3FB-BA91A63A9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3D5C97-A82B-7A86-DDFB-C30EA2EC65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Project Limitations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198B73-DFBA-9FDF-E999-AAF5FF9362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6C9CDCF-0541-4A72-56CF-476EBE20C8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1ECF7-C0E9-A168-30F0-5EA57DEC4003}"/>
              </a:ext>
            </a:extLst>
          </p:cNvPr>
          <p:cNvSpPr txBox="1"/>
          <p:nvPr/>
        </p:nvSpPr>
        <p:spPr>
          <a:xfrm>
            <a:off x="1533025" y="1305341"/>
            <a:ext cx="68367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Scalability: </a:t>
            </a:r>
            <a:r>
              <a:rPr lang="en-US" dirty="0"/>
              <a:t>The current design is only suitable for a small-scale model. Applying it to a large, commercial greenhouse would require significant upgrades in hardware, network architecture (perhaps switching to LoRaWAN for better range), and backend processing power. </a:t>
            </a:r>
          </a:p>
          <a:p>
            <a:pPr lvl="1"/>
            <a:r>
              <a:rPr lang="en-US" b="1" dirty="0"/>
              <a:t>Component Durability: </a:t>
            </a:r>
            <a:r>
              <a:rPr lang="en-US" dirty="0"/>
              <a:t>The components used (sensors, etc.) are primarily for educational and prototyping purposes. They may not be durable enough to operate reliably over a long period in the actual hot and humid environment of a greenhouse..</a:t>
            </a:r>
          </a:p>
          <a:p>
            <a:pPr lvl="1"/>
            <a:r>
              <a:rPr lang="en-US" b="1" dirty="0"/>
              <a:t>Security: </a:t>
            </a:r>
            <a:r>
              <a:rPr lang="en-US" dirty="0"/>
              <a:t>Current security measures are at a basic level (e.g., Wi-Fi password, IoT platform authentication tokens). The system is not yet equipped with advanced mechanisms like end-to-end encryption or protection against physical tampering.</a:t>
            </a:r>
          </a:p>
        </p:txBody>
      </p:sp>
    </p:spTree>
    <p:extLst>
      <p:ext uri="{BB962C8B-B14F-4D97-AF65-F5344CB8AC3E}">
        <p14:creationId xmlns:p14="http://schemas.microsoft.com/office/powerpoint/2010/main" val="349896505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9FA29-E2B4-562D-9AF4-60545F19B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8F914A-E252-41D8-A73D-FD4E5219A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5.3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05F7C2-8690-147A-A54F-C3221CB1C8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Future Enhancements and Upgrades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68B441-7A34-02BB-C9EC-5468A4AAF0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E567E35-B1D0-E886-F91A-3B180B0C05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7C115-C33A-6F7A-4A22-DEDE08F228AA}"/>
              </a:ext>
            </a:extLst>
          </p:cNvPr>
          <p:cNvSpPr txBox="1"/>
          <p:nvPr/>
        </p:nvSpPr>
        <p:spPr>
          <a:xfrm>
            <a:off x="1533025" y="1305341"/>
            <a:ext cx="68367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/>
              <a:t>AI/ML Integration: </a:t>
            </a:r>
            <a:r>
              <a:rPr lang="en-US" dirty="0"/>
              <a:t>Instead of using simple if-then rules, we plan to collect long-term data to train a </a:t>
            </a:r>
            <a:r>
              <a:rPr lang="en-US" b="1" dirty="0"/>
              <a:t>Machine Learning </a:t>
            </a:r>
            <a:r>
              <a:rPr lang="en-US" dirty="0"/>
              <a:t>model. The goal is for the system to predict the plants' needs and automatically optimize watering and lighting schedules, leading to smarter resource savings and increased yield.</a:t>
            </a:r>
          </a:p>
          <a:p>
            <a:pPr lvl="1"/>
            <a:r>
              <a:rPr lang="en-US" b="1" dirty="0"/>
              <a:t>Energy Autonomy: </a:t>
            </a:r>
            <a:r>
              <a:rPr lang="en-US" dirty="0"/>
              <a:t>To solve the dependency on the power grid, the system will be upgraded to use solar power. “Renewable Energy for Green Agriculture.”</a:t>
            </a:r>
          </a:p>
          <a:p>
            <a:pPr lvl="1"/>
            <a:r>
              <a:rPr lang="en-US" b="1" dirty="0"/>
              <a:t>Dedicated Mobile App: </a:t>
            </a:r>
            <a:r>
              <a:rPr lang="en-US" dirty="0"/>
              <a:t>Instead of relying solely on a web dashboard, we will develop a </a:t>
            </a:r>
            <a:r>
              <a:rPr lang="en-US" b="1" dirty="0"/>
              <a:t>dedicated mobile application</a:t>
            </a:r>
            <a:r>
              <a:rPr lang="en-US" dirty="0"/>
              <a:t> for both iOS and Android. This app will offer a better user experience, provide instant </a:t>
            </a:r>
            <a:r>
              <a:rPr lang="en-US" b="1" dirty="0"/>
              <a:t>push notifications</a:t>
            </a:r>
            <a:r>
              <a:rPr lang="en-US" dirty="0"/>
              <a:t>, and allow for the convenient management of multiple greenhouses at once.</a:t>
            </a:r>
          </a:p>
        </p:txBody>
      </p:sp>
    </p:spTree>
    <p:extLst>
      <p:ext uri="{BB962C8B-B14F-4D97-AF65-F5344CB8AC3E}">
        <p14:creationId xmlns:p14="http://schemas.microsoft.com/office/powerpoint/2010/main" val="350327437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206736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115BB-982E-462D-A44C-030D3E23D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3D7A32-B228-4C31-A4C8-F46398C527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553741"/>
          </a:xfrm>
        </p:spPr>
        <p:txBody>
          <a:bodyPr/>
          <a:lstStyle/>
          <a:p>
            <a:r>
              <a:rPr lang="en-US" altLang="ko-KR" dirty="0"/>
              <a:t>Background of Traditional Agriculture  &amp; Importance of Smart Agriculture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B544C2-6ECF-4B3B-B28D-1B5551F72E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17A5E5A-66EE-42B7-A47B-38D82A981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1026" name="Picture 2" descr="Nông nghiệp Việt Nam – Wikipedia tiếng Việt">
            <a:extLst>
              <a:ext uri="{FF2B5EF4-FFF2-40B4-BE49-F238E27FC236}">
                <a16:creationId xmlns:a16="http://schemas.microsoft.com/office/drawing/2014/main" id="{30301BEB-A5AC-AA33-3EAC-DB0CE458F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8114" y="1243485"/>
            <a:ext cx="3604318" cy="2393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Phát triển nông nghiệp bền vững thông minh - Nhịp sống kinh tế Việt Nam &amp;  Thế giới">
            <a:extLst>
              <a:ext uri="{FF2B5EF4-FFF2-40B4-BE49-F238E27FC236}">
                <a16:creationId xmlns:a16="http://schemas.microsoft.com/office/drawing/2014/main" id="{95B462D9-2340-D322-458B-2D2037558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653" y="3484912"/>
            <a:ext cx="3590453" cy="2393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ED96EC-7C05-1375-CD8C-F1D820364665}"/>
              </a:ext>
            </a:extLst>
          </p:cNvPr>
          <p:cNvSpPr txBox="1"/>
          <p:nvPr/>
        </p:nvSpPr>
        <p:spPr>
          <a:xfrm>
            <a:off x="-4023607" y="6380769"/>
            <a:ext cx="4178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Agriculture in Vietnam is mostly traditional agriculture</a:t>
            </a:r>
          </a:p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Low labor productivity</a:t>
            </a:r>
          </a:p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Aversion to change, policies not yet put into practice</a:t>
            </a:r>
          </a:p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=&gt; As a result, these challenges place great demands on the development of smart agriculture</a:t>
            </a: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5995D354-AF9C-1FFB-89E1-2A9F8EC7A37C}"/>
              </a:ext>
            </a:extLst>
          </p:cNvPr>
          <p:cNvSpPr/>
          <p:nvPr/>
        </p:nvSpPr>
        <p:spPr>
          <a:xfrm rot="5400000">
            <a:off x="9335408" y="-1423540"/>
            <a:ext cx="1134834" cy="2673804"/>
          </a:xfrm>
          <a:prstGeom prst="bentArrow">
            <a:avLst/>
          </a:prstGeom>
          <a:solidFill>
            <a:srgbClr val="193EB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6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F08C0-76DC-8E8E-0C21-403D3B2D3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2EAFE-51D0-90D1-55A8-FF1388EF5B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51A1BF-2027-1E9C-F14B-E10F805B3F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553741"/>
          </a:xfrm>
        </p:spPr>
        <p:txBody>
          <a:bodyPr/>
          <a:lstStyle/>
          <a:p>
            <a:r>
              <a:rPr lang="en-US" altLang="ko-KR" dirty="0"/>
              <a:t>Background of Traditional Agriculture  &amp; Importance of Smart Agriculture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92BA596-7638-EDA6-73E7-8F29A13AC7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D7B5055-58FF-414E-1BD0-F7E44922C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1026" name="Picture 2" descr="Nông nghiệp Việt Nam – Wikipedia tiếng Việt">
            <a:extLst>
              <a:ext uri="{FF2B5EF4-FFF2-40B4-BE49-F238E27FC236}">
                <a16:creationId xmlns:a16="http://schemas.microsoft.com/office/drawing/2014/main" id="{FBDBBB80-77B1-C1A2-24CF-B46739AC8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00" y="1206686"/>
            <a:ext cx="3604318" cy="2393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Phát triển nông nghiệp bền vững thông minh - Nhịp sống kinh tế Việt Nam &amp;  Thế giới">
            <a:extLst>
              <a:ext uri="{FF2B5EF4-FFF2-40B4-BE49-F238E27FC236}">
                <a16:creationId xmlns:a16="http://schemas.microsoft.com/office/drawing/2014/main" id="{4F84CDDF-6671-F187-4735-560CABF0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139" y="3637312"/>
            <a:ext cx="3590453" cy="2393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FBE0FC-5594-A85B-FB20-CD58E24E2437}"/>
              </a:ext>
            </a:extLst>
          </p:cNvPr>
          <p:cNvSpPr txBox="1"/>
          <p:nvPr/>
        </p:nvSpPr>
        <p:spPr>
          <a:xfrm>
            <a:off x="773364" y="3877055"/>
            <a:ext cx="4178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Agriculture in Vietnam is mostly traditional agriculture</a:t>
            </a:r>
          </a:p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Low labor productivity</a:t>
            </a:r>
          </a:p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Aversion to change, policies not yet put into practice</a:t>
            </a:r>
          </a:p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=&gt; As a result, these challenges place great demands on the development of smart agriculture</a:t>
            </a: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8E5716B6-DF21-5F5F-836C-3CC7496C3925}"/>
              </a:ext>
            </a:extLst>
          </p:cNvPr>
          <p:cNvSpPr/>
          <p:nvPr/>
        </p:nvSpPr>
        <p:spPr>
          <a:xfrm rot="5400000">
            <a:off x="5720897" y="1524682"/>
            <a:ext cx="1134834" cy="2673804"/>
          </a:xfrm>
          <a:prstGeom prst="bentArrow">
            <a:avLst/>
          </a:prstGeom>
          <a:solidFill>
            <a:srgbClr val="193EB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478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33199-7F88-233B-C440-8C0AA91F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6FD01F-BF14-3EE5-03FE-AA1496C16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5DAA86-292A-F834-5011-E88802308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Project Objectives &amp; Tasks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5C27D2-E3CF-C0E3-E922-B6DD4D85CB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81D0454-B98B-DA3A-6957-BDAA068AD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18581-E800-8781-114F-D7FD44F9F1B8}"/>
              </a:ext>
            </a:extLst>
          </p:cNvPr>
          <p:cNvSpPr txBox="1"/>
          <p:nvPr/>
        </p:nvSpPr>
        <p:spPr>
          <a:xfrm>
            <a:off x="-1639556" y="4647310"/>
            <a:ext cx="41780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Build a complete IoT system</a:t>
            </a:r>
          </a:p>
          <a:p>
            <a:r>
              <a:rPr lang="en-US" dirty="0">
                <a:latin typeface="Samsung Sharp Sans Medium"/>
                <a:ea typeface="SamsungOne 700" panose="020B0803030303020204" charset="0"/>
              </a:rPr>
              <a:t>To successfully design and implement a system capable of automated data collection, processing, and control.</a:t>
            </a:r>
          </a:p>
          <a:p>
            <a:endParaRPr lang="en-US" dirty="0">
              <a:latin typeface="Samsung Sharp Sans Medium"/>
              <a:ea typeface="SamsungOne 700" panose="020B0803030303020204" charset="0"/>
            </a:endParaRPr>
          </a:p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Enhance management capabilities</a:t>
            </a:r>
          </a:p>
          <a:p>
            <a:r>
              <a:rPr lang="en-US" dirty="0">
                <a:latin typeface="Samsung Sharp Sans Medium"/>
                <a:ea typeface="SamsungOne 700" panose="020B0803030303020204" charset="0"/>
              </a:rPr>
              <a:t>To provide users with the ability to remotely monitor and control the greenhouse through an intuitive interface.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AEF4BA-63E3-3D38-54AD-CABD1B01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641" y="-371221"/>
            <a:ext cx="4339997" cy="2429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7" name="Picture 5" descr="IoT in Agriculture: 9 Technology Use Cases for Smart Farming (and  Challenges to Consider)">
            <a:extLst>
              <a:ext uri="{FF2B5EF4-FFF2-40B4-BE49-F238E27FC236}">
                <a16:creationId xmlns:a16="http://schemas.microsoft.com/office/drawing/2014/main" id="{0FE38603-48EA-C362-0AEE-7C38A5773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519" y="5534887"/>
            <a:ext cx="4339996" cy="2646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78366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4DE7F-83BB-7CF6-EBB8-0BDF9812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D8EFD1-1C82-C769-5E16-265EB7DA63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1.2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E33655-ACCE-7B1C-89F6-0138057C0B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Project Objectives &amp; Tasks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410ABD-085A-4350-DBAA-57DA22415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AA41ED8-E48E-6128-F9D5-692CEB0EA4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378F5-423D-40A1-6575-D03C8ECF26BE}"/>
              </a:ext>
            </a:extLst>
          </p:cNvPr>
          <p:cNvSpPr txBox="1"/>
          <p:nvPr/>
        </p:nvSpPr>
        <p:spPr>
          <a:xfrm>
            <a:off x="611416" y="2136338"/>
            <a:ext cx="41780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Build a complete IoT system</a:t>
            </a:r>
          </a:p>
          <a:p>
            <a:r>
              <a:rPr lang="en-US" dirty="0">
                <a:latin typeface="Samsung Sharp Sans Medium"/>
                <a:ea typeface="SamsungOne 700" panose="020B0803030303020204" charset="0"/>
              </a:rPr>
              <a:t>To successfully design and implement a system capable of automated data collection, processing, and control.</a:t>
            </a:r>
          </a:p>
          <a:p>
            <a:endParaRPr lang="en-US" dirty="0">
              <a:latin typeface="Samsung Sharp Sans Medium"/>
              <a:ea typeface="SamsungOne 700" panose="020B0803030303020204" charset="0"/>
            </a:endParaRPr>
          </a:p>
          <a:p>
            <a:r>
              <a:rPr lang="en-US" b="1" dirty="0">
                <a:latin typeface="Samsung Sharp Sans Medium"/>
                <a:ea typeface="SamsungOne 700" panose="020B0803030303020204" charset="0"/>
              </a:rPr>
              <a:t>Enhance management capabilities</a:t>
            </a:r>
          </a:p>
          <a:p>
            <a:r>
              <a:rPr lang="en-US" dirty="0">
                <a:latin typeface="Samsung Sharp Sans Medium"/>
                <a:ea typeface="SamsungOne 700" panose="020B0803030303020204" charset="0"/>
              </a:rPr>
              <a:t>To provide users with the ability to remotely monitor and control the greenhouse through an intuitive interface.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E9F9AB-958A-F644-FB1B-E5402A232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2" y="1174550"/>
            <a:ext cx="4339997" cy="2429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7" name="Picture 5" descr="IoT in Agriculture: 9 Technology Use Cases for Smart Farming (and  Challenges to Consider)">
            <a:extLst>
              <a:ext uri="{FF2B5EF4-FFF2-40B4-BE49-F238E27FC236}">
                <a16:creationId xmlns:a16="http://schemas.microsoft.com/office/drawing/2014/main" id="{5056E9CF-08A8-B565-0D47-A32165F3D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3603856"/>
            <a:ext cx="4339996" cy="2646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9766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9C948-2096-21A8-0438-CECD28F9D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E7BB45-5EA3-28F2-43D4-5B66FD02A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7E9630-D25A-EEF6-5716-0136166E7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System Diagram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05E68C-0840-326B-F962-4583284A48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0BF0940-CCCD-2C17-7B15-2194FEBD95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56C5ACC-66DD-1AEC-0232-E0290CCD4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9668" y="1729625"/>
            <a:ext cx="9123488" cy="33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75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C852D-B66C-2641-B356-3A3014BA2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9BC786-122C-E4F2-E942-CB0D18D97F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D53090-4CCE-271E-422B-17F1C8F2B3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Architectural Layers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B03A00-9183-4D9B-0C03-553A1A447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6BF05BE-8706-BB44-2FD0-5C85B7FE4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8BCECF-F8CC-888E-EE8D-02AD12CDA325}"/>
              </a:ext>
            </a:extLst>
          </p:cNvPr>
          <p:cNvGrpSpPr/>
          <p:nvPr/>
        </p:nvGrpSpPr>
        <p:grpSpPr>
          <a:xfrm>
            <a:off x="-2846003" y="2499535"/>
            <a:ext cx="5039746" cy="4401256"/>
            <a:chOff x="-1735661" y="1228372"/>
            <a:chExt cx="5039746" cy="4401256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1259CB28-062A-33A4-7774-FFA1877E0026}"/>
                </a:ext>
              </a:extLst>
            </p:cNvPr>
            <p:cNvSpPr/>
            <p:nvPr/>
          </p:nvSpPr>
          <p:spPr>
            <a:xfrm>
              <a:off x="-1735661" y="1228372"/>
              <a:ext cx="4401256" cy="4401256"/>
            </a:xfrm>
            <a:prstGeom prst="triangl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9FDD11-1436-C15C-0108-7D89648C7963}"/>
                </a:ext>
              </a:extLst>
            </p:cNvPr>
            <p:cNvSpPr/>
            <p:nvPr/>
          </p:nvSpPr>
          <p:spPr>
            <a:xfrm>
              <a:off x="443269" y="1668927"/>
              <a:ext cx="2860816" cy="782254"/>
            </a:xfrm>
            <a:custGeom>
              <a:avLst/>
              <a:gdLst>
                <a:gd name="connsiteX0" fmla="*/ 0 w 2860816"/>
                <a:gd name="connsiteY0" fmla="*/ 130378 h 782254"/>
                <a:gd name="connsiteX1" fmla="*/ 130378 w 2860816"/>
                <a:gd name="connsiteY1" fmla="*/ 0 h 782254"/>
                <a:gd name="connsiteX2" fmla="*/ 2730438 w 2860816"/>
                <a:gd name="connsiteY2" fmla="*/ 0 h 782254"/>
                <a:gd name="connsiteX3" fmla="*/ 2860816 w 2860816"/>
                <a:gd name="connsiteY3" fmla="*/ 130378 h 782254"/>
                <a:gd name="connsiteX4" fmla="*/ 2860816 w 2860816"/>
                <a:gd name="connsiteY4" fmla="*/ 651876 h 782254"/>
                <a:gd name="connsiteX5" fmla="*/ 2730438 w 2860816"/>
                <a:gd name="connsiteY5" fmla="*/ 782254 h 782254"/>
                <a:gd name="connsiteX6" fmla="*/ 130378 w 2860816"/>
                <a:gd name="connsiteY6" fmla="*/ 782254 h 782254"/>
                <a:gd name="connsiteX7" fmla="*/ 0 w 2860816"/>
                <a:gd name="connsiteY7" fmla="*/ 651876 h 782254"/>
                <a:gd name="connsiteX8" fmla="*/ 0 w 2860816"/>
                <a:gd name="connsiteY8" fmla="*/ 130378 h 78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816" h="782254">
                  <a:moveTo>
                    <a:pt x="0" y="130378"/>
                  </a:moveTo>
                  <a:cubicBezTo>
                    <a:pt x="0" y="58372"/>
                    <a:pt x="58372" y="0"/>
                    <a:pt x="130378" y="0"/>
                  </a:cubicBezTo>
                  <a:lnTo>
                    <a:pt x="2730438" y="0"/>
                  </a:lnTo>
                  <a:cubicBezTo>
                    <a:pt x="2802444" y="0"/>
                    <a:pt x="2860816" y="58372"/>
                    <a:pt x="2860816" y="130378"/>
                  </a:cubicBezTo>
                  <a:lnTo>
                    <a:pt x="2860816" y="651876"/>
                  </a:lnTo>
                  <a:cubicBezTo>
                    <a:pt x="2860816" y="723882"/>
                    <a:pt x="2802444" y="782254"/>
                    <a:pt x="2730438" y="782254"/>
                  </a:cubicBezTo>
                  <a:lnTo>
                    <a:pt x="130378" y="782254"/>
                  </a:lnTo>
                  <a:cubicBezTo>
                    <a:pt x="58372" y="782254"/>
                    <a:pt x="0" y="723882"/>
                    <a:pt x="0" y="651876"/>
                  </a:cubicBezTo>
                  <a:lnTo>
                    <a:pt x="0" y="130378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246" tIns="137246" rIns="137246" bIns="137246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Perception Layer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4DC8412-FBC2-F6F6-A717-9146FF935A60}"/>
                </a:ext>
              </a:extLst>
            </p:cNvPr>
            <p:cNvSpPr/>
            <p:nvPr/>
          </p:nvSpPr>
          <p:spPr>
            <a:xfrm>
              <a:off x="443269" y="2548963"/>
              <a:ext cx="2860816" cy="782254"/>
            </a:xfrm>
            <a:custGeom>
              <a:avLst/>
              <a:gdLst>
                <a:gd name="connsiteX0" fmla="*/ 0 w 2860816"/>
                <a:gd name="connsiteY0" fmla="*/ 130378 h 782254"/>
                <a:gd name="connsiteX1" fmla="*/ 130378 w 2860816"/>
                <a:gd name="connsiteY1" fmla="*/ 0 h 782254"/>
                <a:gd name="connsiteX2" fmla="*/ 2730438 w 2860816"/>
                <a:gd name="connsiteY2" fmla="*/ 0 h 782254"/>
                <a:gd name="connsiteX3" fmla="*/ 2860816 w 2860816"/>
                <a:gd name="connsiteY3" fmla="*/ 130378 h 782254"/>
                <a:gd name="connsiteX4" fmla="*/ 2860816 w 2860816"/>
                <a:gd name="connsiteY4" fmla="*/ 651876 h 782254"/>
                <a:gd name="connsiteX5" fmla="*/ 2730438 w 2860816"/>
                <a:gd name="connsiteY5" fmla="*/ 782254 h 782254"/>
                <a:gd name="connsiteX6" fmla="*/ 130378 w 2860816"/>
                <a:gd name="connsiteY6" fmla="*/ 782254 h 782254"/>
                <a:gd name="connsiteX7" fmla="*/ 0 w 2860816"/>
                <a:gd name="connsiteY7" fmla="*/ 651876 h 782254"/>
                <a:gd name="connsiteX8" fmla="*/ 0 w 2860816"/>
                <a:gd name="connsiteY8" fmla="*/ 130378 h 78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816" h="782254">
                  <a:moveTo>
                    <a:pt x="0" y="130378"/>
                  </a:moveTo>
                  <a:cubicBezTo>
                    <a:pt x="0" y="58372"/>
                    <a:pt x="58372" y="0"/>
                    <a:pt x="130378" y="0"/>
                  </a:cubicBezTo>
                  <a:lnTo>
                    <a:pt x="2730438" y="0"/>
                  </a:lnTo>
                  <a:cubicBezTo>
                    <a:pt x="2802444" y="0"/>
                    <a:pt x="2860816" y="58372"/>
                    <a:pt x="2860816" y="130378"/>
                  </a:cubicBezTo>
                  <a:lnTo>
                    <a:pt x="2860816" y="651876"/>
                  </a:lnTo>
                  <a:cubicBezTo>
                    <a:pt x="2860816" y="723882"/>
                    <a:pt x="2802444" y="782254"/>
                    <a:pt x="2730438" y="782254"/>
                  </a:cubicBezTo>
                  <a:lnTo>
                    <a:pt x="130378" y="782254"/>
                  </a:lnTo>
                  <a:cubicBezTo>
                    <a:pt x="58372" y="782254"/>
                    <a:pt x="0" y="723882"/>
                    <a:pt x="0" y="651876"/>
                  </a:cubicBezTo>
                  <a:lnTo>
                    <a:pt x="0" y="130378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246" tIns="137246" rIns="137246" bIns="137246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Processing Layer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D862A4-7D03-8FEA-0CA3-61A54F7E505D}"/>
                </a:ext>
              </a:extLst>
            </p:cNvPr>
            <p:cNvSpPr/>
            <p:nvPr/>
          </p:nvSpPr>
          <p:spPr>
            <a:xfrm>
              <a:off x="443269" y="3429000"/>
              <a:ext cx="2860816" cy="782254"/>
            </a:xfrm>
            <a:custGeom>
              <a:avLst/>
              <a:gdLst>
                <a:gd name="connsiteX0" fmla="*/ 0 w 2860816"/>
                <a:gd name="connsiteY0" fmla="*/ 130378 h 782254"/>
                <a:gd name="connsiteX1" fmla="*/ 130378 w 2860816"/>
                <a:gd name="connsiteY1" fmla="*/ 0 h 782254"/>
                <a:gd name="connsiteX2" fmla="*/ 2730438 w 2860816"/>
                <a:gd name="connsiteY2" fmla="*/ 0 h 782254"/>
                <a:gd name="connsiteX3" fmla="*/ 2860816 w 2860816"/>
                <a:gd name="connsiteY3" fmla="*/ 130378 h 782254"/>
                <a:gd name="connsiteX4" fmla="*/ 2860816 w 2860816"/>
                <a:gd name="connsiteY4" fmla="*/ 651876 h 782254"/>
                <a:gd name="connsiteX5" fmla="*/ 2730438 w 2860816"/>
                <a:gd name="connsiteY5" fmla="*/ 782254 h 782254"/>
                <a:gd name="connsiteX6" fmla="*/ 130378 w 2860816"/>
                <a:gd name="connsiteY6" fmla="*/ 782254 h 782254"/>
                <a:gd name="connsiteX7" fmla="*/ 0 w 2860816"/>
                <a:gd name="connsiteY7" fmla="*/ 651876 h 782254"/>
                <a:gd name="connsiteX8" fmla="*/ 0 w 2860816"/>
                <a:gd name="connsiteY8" fmla="*/ 130378 h 78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816" h="782254">
                  <a:moveTo>
                    <a:pt x="0" y="130378"/>
                  </a:moveTo>
                  <a:cubicBezTo>
                    <a:pt x="0" y="58372"/>
                    <a:pt x="58372" y="0"/>
                    <a:pt x="130378" y="0"/>
                  </a:cubicBezTo>
                  <a:lnTo>
                    <a:pt x="2730438" y="0"/>
                  </a:lnTo>
                  <a:cubicBezTo>
                    <a:pt x="2802444" y="0"/>
                    <a:pt x="2860816" y="58372"/>
                    <a:pt x="2860816" y="130378"/>
                  </a:cubicBezTo>
                  <a:lnTo>
                    <a:pt x="2860816" y="651876"/>
                  </a:lnTo>
                  <a:cubicBezTo>
                    <a:pt x="2860816" y="723882"/>
                    <a:pt x="2802444" y="782254"/>
                    <a:pt x="2730438" y="782254"/>
                  </a:cubicBezTo>
                  <a:lnTo>
                    <a:pt x="130378" y="782254"/>
                  </a:lnTo>
                  <a:cubicBezTo>
                    <a:pt x="58372" y="782254"/>
                    <a:pt x="0" y="723882"/>
                    <a:pt x="0" y="651876"/>
                  </a:cubicBezTo>
                  <a:lnTo>
                    <a:pt x="0" y="130378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246" tIns="137246" rIns="137246" bIns="137246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Network Layer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B9AC2D-E9A4-69CD-EE79-CF4765DEF6DF}"/>
                </a:ext>
              </a:extLst>
            </p:cNvPr>
            <p:cNvSpPr/>
            <p:nvPr/>
          </p:nvSpPr>
          <p:spPr>
            <a:xfrm>
              <a:off x="443269" y="4309036"/>
              <a:ext cx="2860816" cy="782254"/>
            </a:xfrm>
            <a:custGeom>
              <a:avLst/>
              <a:gdLst>
                <a:gd name="connsiteX0" fmla="*/ 0 w 2860816"/>
                <a:gd name="connsiteY0" fmla="*/ 130378 h 782254"/>
                <a:gd name="connsiteX1" fmla="*/ 130378 w 2860816"/>
                <a:gd name="connsiteY1" fmla="*/ 0 h 782254"/>
                <a:gd name="connsiteX2" fmla="*/ 2730438 w 2860816"/>
                <a:gd name="connsiteY2" fmla="*/ 0 h 782254"/>
                <a:gd name="connsiteX3" fmla="*/ 2860816 w 2860816"/>
                <a:gd name="connsiteY3" fmla="*/ 130378 h 782254"/>
                <a:gd name="connsiteX4" fmla="*/ 2860816 w 2860816"/>
                <a:gd name="connsiteY4" fmla="*/ 651876 h 782254"/>
                <a:gd name="connsiteX5" fmla="*/ 2730438 w 2860816"/>
                <a:gd name="connsiteY5" fmla="*/ 782254 h 782254"/>
                <a:gd name="connsiteX6" fmla="*/ 130378 w 2860816"/>
                <a:gd name="connsiteY6" fmla="*/ 782254 h 782254"/>
                <a:gd name="connsiteX7" fmla="*/ 0 w 2860816"/>
                <a:gd name="connsiteY7" fmla="*/ 651876 h 782254"/>
                <a:gd name="connsiteX8" fmla="*/ 0 w 2860816"/>
                <a:gd name="connsiteY8" fmla="*/ 130378 h 78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816" h="782254">
                  <a:moveTo>
                    <a:pt x="0" y="130378"/>
                  </a:moveTo>
                  <a:cubicBezTo>
                    <a:pt x="0" y="58372"/>
                    <a:pt x="58372" y="0"/>
                    <a:pt x="130378" y="0"/>
                  </a:cubicBezTo>
                  <a:lnTo>
                    <a:pt x="2730438" y="0"/>
                  </a:lnTo>
                  <a:cubicBezTo>
                    <a:pt x="2802444" y="0"/>
                    <a:pt x="2860816" y="58372"/>
                    <a:pt x="2860816" y="130378"/>
                  </a:cubicBezTo>
                  <a:lnTo>
                    <a:pt x="2860816" y="651876"/>
                  </a:lnTo>
                  <a:cubicBezTo>
                    <a:pt x="2860816" y="723882"/>
                    <a:pt x="2802444" y="782254"/>
                    <a:pt x="2730438" y="782254"/>
                  </a:cubicBezTo>
                  <a:lnTo>
                    <a:pt x="130378" y="782254"/>
                  </a:lnTo>
                  <a:cubicBezTo>
                    <a:pt x="58372" y="782254"/>
                    <a:pt x="0" y="723882"/>
                    <a:pt x="0" y="651876"/>
                  </a:cubicBezTo>
                  <a:lnTo>
                    <a:pt x="0" y="130378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246" tIns="137246" rIns="137246" bIns="137246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Application Layer</a:t>
              </a: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CC639EB-4657-9EBA-9BF3-675E9FFA7E66}"/>
              </a:ext>
            </a:extLst>
          </p:cNvPr>
          <p:cNvSpPr/>
          <p:nvPr/>
        </p:nvSpPr>
        <p:spPr>
          <a:xfrm>
            <a:off x="8160150" y="3820126"/>
            <a:ext cx="5155910" cy="782254"/>
          </a:xfrm>
          <a:custGeom>
            <a:avLst/>
            <a:gdLst>
              <a:gd name="connsiteX0" fmla="*/ 0 w 2860816"/>
              <a:gd name="connsiteY0" fmla="*/ 130378 h 782254"/>
              <a:gd name="connsiteX1" fmla="*/ 130378 w 2860816"/>
              <a:gd name="connsiteY1" fmla="*/ 0 h 782254"/>
              <a:gd name="connsiteX2" fmla="*/ 2730438 w 2860816"/>
              <a:gd name="connsiteY2" fmla="*/ 0 h 782254"/>
              <a:gd name="connsiteX3" fmla="*/ 2860816 w 2860816"/>
              <a:gd name="connsiteY3" fmla="*/ 130378 h 782254"/>
              <a:gd name="connsiteX4" fmla="*/ 2860816 w 2860816"/>
              <a:gd name="connsiteY4" fmla="*/ 651876 h 782254"/>
              <a:gd name="connsiteX5" fmla="*/ 2730438 w 2860816"/>
              <a:gd name="connsiteY5" fmla="*/ 782254 h 782254"/>
              <a:gd name="connsiteX6" fmla="*/ 130378 w 2860816"/>
              <a:gd name="connsiteY6" fmla="*/ 782254 h 782254"/>
              <a:gd name="connsiteX7" fmla="*/ 0 w 2860816"/>
              <a:gd name="connsiteY7" fmla="*/ 651876 h 782254"/>
              <a:gd name="connsiteX8" fmla="*/ 0 w 2860816"/>
              <a:gd name="connsiteY8" fmla="*/ 130378 h 78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0816" h="782254">
                <a:moveTo>
                  <a:pt x="0" y="130378"/>
                </a:moveTo>
                <a:cubicBezTo>
                  <a:pt x="0" y="58372"/>
                  <a:pt x="58372" y="0"/>
                  <a:pt x="130378" y="0"/>
                </a:cubicBezTo>
                <a:lnTo>
                  <a:pt x="2730438" y="0"/>
                </a:lnTo>
                <a:cubicBezTo>
                  <a:pt x="2802444" y="0"/>
                  <a:pt x="2860816" y="58372"/>
                  <a:pt x="2860816" y="130378"/>
                </a:cubicBezTo>
                <a:lnTo>
                  <a:pt x="2860816" y="651876"/>
                </a:lnTo>
                <a:cubicBezTo>
                  <a:pt x="2860816" y="723882"/>
                  <a:pt x="2802444" y="782254"/>
                  <a:pt x="2730438" y="782254"/>
                </a:cubicBezTo>
                <a:lnTo>
                  <a:pt x="130378" y="782254"/>
                </a:lnTo>
                <a:cubicBezTo>
                  <a:pt x="58372" y="782254"/>
                  <a:pt x="0" y="723882"/>
                  <a:pt x="0" y="651876"/>
                </a:cubicBezTo>
                <a:lnTo>
                  <a:pt x="0" y="1303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246" tIns="137246" rIns="137246" bIns="137246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ea typeface="SamsungOne 700" panose="020B0803030303020204" charset="0"/>
              </a:rPr>
              <a:t>This layer acts as the "senses" of the system. It consists of sensors (DHT22, soil moisture, light) responsible for gathering raw data from the environment</a:t>
            </a:r>
            <a:endParaRPr lang="en-US" sz="1400" b="1" kern="1200" dirty="0">
              <a:ea typeface="SamsungOne 700" panose="020B080303030302020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ADBE340-641C-9B31-A076-607C253D9712}"/>
              </a:ext>
            </a:extLst>
          </p:cNvPr>
          <p:cNvSpPr/>
          <p:nvPr/>
        </p:nvSpPr>
        <p:spPr>
          <a:xfrm>
            <a:off x="8160150" y="4700162"/>
            <a:ext cx="5155910" cy="782254"/>
          </a:xfrm>
          <a:custGeom>
            <a:avLst/>
            <a:gdLst>
              <a:gd name="connsiteX0" fmla="*/ 0 w 2860816"/>
              <a:gd name="connsiteY0" fmla="*/ 130378 h 782254"/>
              <a:gd name="connsiteX1" fmla="*/ 130378 w 2860816"/>
              <a:gd name="connsiteY1" fmla="*/ 0 h 782254"/>
              <a:gd name="connsiteX2" fmla="*/ 2730438 w 2860816"/>
              <a:gd name="connsiteY2" fmla="*/ 0 h 782254"/>
              <a:gd name="connsiteX3" fmla="*/ 2860816 w 2860816"/>
              <a:gd name="connsiteY3" fmla="*/ 130378 h 782254"/>
              <a:gd name="connsiteX4" fmla="*/ 2860816 w 2860816"/>
              <a:gd name="connsiteY4" fmla="*/ 651876 h 782254"/>
              <a:gd name="connsiteX5" fmla="*/ 2730438 w 2860816"/>
              <a:gd name="connsiteY5" fmla="*/ 782254 h 782254"/>
              <a:gd name="connsiteX6" fmla="*/ 130378 w 2860816"/>
              <a:gd name="connsiteY6" fmla="*/ 782254 h 782254"/>
              <a:gd name="connsiteX7" fmla="*/ 0 w 2860816"/>
              <a:gd name="connsiteY7" fmla="*/ 651876 h 782254"/>
              <a:gd name="connsiteX8" fmla="*/ 0 w 2860816"/>
              <a:gd name="connsiteY8" fmla="*/ 130378 h 78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0816" h="782254">
                <a:moveTo>
                  <a:pt x="0" y="130378"/>
                </a:moveTo>
                <a:cubicBezTo>
                  <a:pt x="0" y="58372"/>
                  <a:pt x="58372" y="0"/>
                  <a:pt x="130378" y="0"/>
                </a:cubicBezTo>
                <a:lnTo>
                  <a:pt x="2730438" y="0"/>
                </a:lnTo>
                <a:cubicBezTo>
                  <a:pt x="2802444" y="0"/>
                  <a:pt x="2860816" y="58372"/>
                  <a:pt x="2860816" y="130378"/>
                </a:cubicBezTo>
                <a:lnTo>
                  <a:pt x="2860816" y="651876"/>
                </a:lnTo>
                <a:cubicBezTo>
                  <a:pt x="2860816" y="723882"/>
                  <a:pt x="2802444" y="782254"/>
                  <a:pt x="2730438" y="782254"/>
                </a:cubicBezTo>
                <a:lnTo>
                  <a:pt x="130378" y="782254"/>
                </a:lnTo>
                <a:cubicBezTo>
                  <a:pt x="58372" y="782254"/>
                  <a:pt x="0" y="723882"/>
                  <a:pt x="0" y="651876"/>
                </a:cubicBezTo>
                <a:lnTo>
                  <a:pt x="0" y="1303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246" tIns="137246" rIns="137246" bIns="137246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The "brain" of the system, centered around the </a:t>
            </a:r>
            <a:r>
              <a:rPr lang="en-US" sz="1400" b="1" dirty="0">
                <a:latin typeface="SamsungOne 700" panose="020B0803030303020204" charset="0"/>
                <a:ea typeface="SamsungOne 700" panose="020B0803030303020204" charset="0"/>
              </a:rPr>
              <a:t>ESP32</a:t>
            </a: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 microcontroller. It reads data, executes automated control logic, and communicates with the network layer.</a:t>
            </a:r>
            <a:endParaRPr lang="en-US" sz="1400" kern="1200" dirty="0">
              <a:latin typeface="SamsungOne 700" panose="020B0803030303020204" charset="0"/>
              <a:ea typeface="SamsungOne 700" panose="020B080303030302020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53A274C-335D-4220-4CE0-7517F983EBEC}"/>
              </a:ext>
            </a:extLst>
          </p:cNvPr>
          <p:cNvSpPr/>
          <p:nvPr/>
        </p:nvSpPr>
        <p:spPr>
          <a:xfrm>
            <a:off x="8160150" y="5580199"/>
            <a:ext cx="5155910" cy="782254"/>
          </a:xfrm>
          <a:custGeom>
            <a:avLst/>
            <a:gdLst>
              <a:gd name="connsiteX0" fmla="*/ 0 w 2860816"/>
              <a:gd name="connsiteY0" fmla="*/ 130378 h 782254"/>
              <a:gd name="connsiteX1" fmla="*/ 130378 w 2860816"/>
              <a:gd name="connsiteY1" fmla="*/ 0 h 782254"/>
              <a:gd name="connsiteX2" fmla="*/ 2730438 w 2860816"/>
              <a:gd name="connsiteY2" fmla="*/ 0 h 782254"/>
              <a:gd name="connsiteX3" fmla="*/ 2860816 w 2860816"/>
              <a:gd name="connsiteY3" fmla="*/ 130378 h 782254"/>
              <a:gd name="connsiteX4" fmla="*/ 2860816 w 2860816"/>
              <a:gd name="connsiteY4" fmla="*/ 651876 h 782254"/>
              <a:gd name="connsiteX5" fmla="*/ 2730438 w 2860816"/>
              <a:gd name="connsiteY5" fmla="*/ 782254 h 782254"/>
              <a:gd name="connsiteX6" fmla="*/ 130378 w 2860816"/>
              <a:gd name="connsiteY6" fmla="*/ 782254 h 782254"/>
              <a:gd name="connsiteX7" fmla="*/ 0 w 2860816"/>
              <a:gd name="connsiteY7" fmla="*/ 651876 h 782254"/>
              <a:gd name="connsiteX8" fmla="*/ 0 w 2860816"/>
              <a:gd name="connsiteY8" fmla="*/ 130378 h 78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0816" h="782254">
                <a:moveTo>
                  <a:pt x="0" y="130378"/>
                </a:moveTo>
                <a:cubicBezTo>
                  <a:pt x="0" y="58372"/>
                  <a:pt x="58372" y="0"/>
                  <a:pt x="130378" y="0"/>
                </a:cubicBezTo>
                <a:lnTo>
                  <a:pt x="2730438" y="0"/>
                </a:lnTo>
                <a:cubicBezTo>
                  <a:pt x="2802444" y="0"/>
                  <a:pt x="2860816" y="58372"/>
                  <a:pt x="2860816" y="130378"/>
                </a:cubicBezTo>
                <a:lnTo>
                  <a:pt x="2860816" y="651876"/>
                </a:lnTo>
                <a:cubicBezTo>
                  <a:pt x="2860816" y="723882"/>
                  <a:pt x="2802444" y="782254"/>
                  <a:pt x="2730438" y="782254"/>
                </a:cubicBezTo>
                <a:lnTo>
                  <a:pt x="130378" y="782254"/>
                </a:lnTo>
                <a:cubicBezTo>
                  <a:pt x="58372" y="782254"/>
                  <a:pt x="0" y="723882"/>
                  <a:pt x="0" y="651876"/>
                </a:cubicBezTo>
                <a:lnTo>
                  <a:pt x="0" y="1303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246" tIns="137246" rIns="137246" bIns="137246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This is the communication bridge, using </a:t>
            </a:r>
            <a:r>
              <a:rPr lang="en-US" sz="1400" b="1" dirty="0">
                <a:latin typeface="SamsungOne 700" panose="020B0803030303020204" charset="0"/>
                <a:ea typeface="SamsungOne 700" panose="020B0803030303020204" charset="0"/>
              </a:rPr>
              <a:t>Wi-Fi</a:t>
            </a: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 for connectivity and the </a:t>
            </a:r>
            <a:r>
              <a:rPr lang="en-US" sz="1400" b="1" dirty="0">
                <a:latin typeface="SamsungOne 700" panose="020B0803030303020204" charset="0"/>
                <a:ea typeface="SamsungOne 700" panose="020B0803030303020204" charset="0"/>
              </a:rPr>
              <a:t>MQTT</a:t>
            </a: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 protocol for lightweight and efficient data transmission to the cloud</a:t>
            </a:r>
            <a:endParaRPr lang="en-US" sz="1400" kern="1200" dirty="0">
              <a:latin typeface="SamsungOne 700" panose="020B0803030303020204" charset="0"/>
              <a:ea typeface="SamsungOne 700" panose="020B080303030302020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1C7AE6A-2983-27A3-7BB4-E37601D94027}"/>
              </a:ext>
            </a:extLst>
          </p:cNvPr>
          <p:cNvSpPr/>
          <p:nvPr/>
        </p:nvSpPr>
        <p:spPr>
          <a:xfrm>
            <a:off x="8160150" y="6460235"/>
            <a:ext cx="5155910" cy="782254"/>
          </a:xfrm>
          <a:custGeom>
            <a:avLst/>
            <a:gdLst>
              <a:gd name="connsiteX0" fmla="*/ 0 w 2860816"/>
              <a:gd name="connsiteY0" fmla="*/ 130378 h 782254"/>
              <a:gd name="connsiteX1" fmla="*/ 130378 w 2860816"/>
              <a:gd name="connsiteY1" fmla="*/ 0 h 782254"/>
              <a:gd name="connsiteX2" fmla="*/ 2730438 w 2860816"/>
              <a:gd name="connsiteY2" fmla="*/ 0 h 782254"/>
              <a:gd name="connsiteX3" fmla="*/ 2860816 w 2860816"/>
              <a:gd name="connsiteY3" fmla="*/ 130378 h 782254"/>
              <a:gd name="connsiteX4" fmla="*/ 2860816 w 2860816"/>
              <a:gd name="connsiteY4" fmla="*/ 651876 h 782254"/>
              <a:gd name="connsiteX5" fmla="*/ 2730438 w 2860816"/>
              <a:gd name="connsiteY5" fmla="*/ 782254 h 782254"/>
              <a:gd name="connsiteX6" fmla="*/ 130378 w 2860816"/>
              <a:gd name="connsiteY6" fmla="*/ 782254 h 782254"/>
              <a:gd name="connsiteX7" fmla="*/ 0 w 2860816"/>
              <a:gd name="connsiteY7" fmla="*/ 651876 h 782254"/>
              <a:gd name="connsiteX8" fmla="*/ 0 w 2860816"/>
              <a:gd name="connsiteY8" fmla="*/ 130378 h 78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0816" h="782254">
                <a:moveTo>
                  <a:pt x="0" y="130378"/>
                </a:moveTo>
                <a:cubicBezTo>
                  <a:pt x="0" y="58372"/>
                  <a:pt x="58372" y="0"/>
                  <a:pt x="130378" y="0"/>
                </a:cubicBezTo>
                <a:lnTo>
                  <a:pt x="2730438" y="0"/>
                </a:lnTo>
                <a:cubicBezTo>
                  <a:pt x="2802444" y="0"/>
                  <a:pt x="2860816" y="58372"/>
                  <a:pt x="2860816" y="130378"/>
                </a:cubicBezTo>
                <a:lnTo>
                  <a:pt x="2860816" y="651876"/>
                </a:lnTo>
                <a:cubicBezTo>
                  <a:pt x="2860816" y="723882"/>
                  <a:pt x="2802444" y="782254"/>
                  <a:pt x="2730438" y="782254"/>
                </a:cubicBezTo>
                <a:lnTo>
                  <a:pt x="130378" y="782254"/>
                </a:lnTo>
                <a:cubicBezTo>
                  <a:pt x="58372" y="782254"/>
                  <a:pt x="0" y="723882"/>
                  <a:pt x="0" y="651876"/>
                </a:cubicBezTo>
                <a:lnTo>
                  <a:pt x="0" y="1303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246" tIns="137246" rIns="137246" bIns="137246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Using n8n automation platform to connect to InfluxDB and send notifications to users via Telegram</a:t>
            </a:r>
            <a:endParaRPr lang="en-US" sz="1400" kern="1200" dirty="0">
              <a:latin typeface="SamsungOne 700" panose="020B0803030303020204" charset="0"/>
              <a:ea typeface="SamsungOne 700" panose="020B08030303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749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B7B4A-2447-DD98-68FC-AAA0110DB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4DDD82-5E56-9CB1-C402-F58EB322A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2.2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8E4865-CEBB-6ACE-B41A-82DE6CC0AE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7031386" cy="276871"/>
          </a:xfrm>
        </p:spPr>
        <p:txBody>
          <a:bodyPr/>
          <a:lstStyle/>
          <a:p>
            <a:r>
              <a:rPr lang="en-US" altLang="ko-KR" dirty="0"/>
              <a:t>Architectural Layers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E949C1-2D59-E6C0-A6A8-980AF5918A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F794C7E-6187-593D-BF0B-FA5046590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UNIT</a:t>
            </a:r>
            <a:endParaRPr lang="ko-KR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E0E80F-C742-0B51-19A5-18339E25DED7}"/>
              </a:ext>
            </a:extLst>
          </p:cNvPr>
          <p:cNvGrpSpPr/>
          <p:nvPr/>
        </p:nvGrpSpPr>
        <p:grpSpPr>
          <a:xfrm>
            <a:off x="-1735661" y="1228372"/>
            <a:ext cx="5039746" cy="4401256"/>
            <a:chOff x="-1735661" y="1228372"/>
            <a:chExt cx="5039746" cy="4401256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E29ABAD-5BF9-C3AF-814D-81F6B4278370}"/>
                </a:ext>
              </a:extLst>
            </p:cNvPr>
            <p:cNvSpPr/>
            <p:nvPr/>
          </p:nvSpPr>
          <p:spPr>
            <a:xfrm>
              <a:off x="-1735661" y="1228372"/>
              <a:ext cx="4401256" cy="4401256"/>
            </a:xfrm>
            <a:prstGeom prst="triangl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18643D-B571-2783-0AD7-5D411DF36D8E}"/>
                </a:ext>
              </a:extLst>
            </p:cNvPr>
            <p:cNvSpPr/>
            <p:nvPr/>
          </p:nvSpPr>
          <p:spPr>
            <a:xfrm>
              <a:off x="443269" y="1668927"/>
              <a:ext cx="2860816" cy="782254"/>
            </a:xfrm>
            <a:custGeom>
              <a:avLst/>
              <a:gdLst>
                <a:gd name="connsiteX0" fmla="*/ 0 w 2860816"/>
                <a:gd name="connsiteY0" fmla="*/ 130378 h 782254"/>
                <a:gd name="connsiteX1" fmla="*/ 130378 w 2860816"/>
                <a:gd name="connsiteY1" fmla="*/ 0 h 782254"/>
                <a:gd name="connsiteX2" fmla="*/ 2730438 w 2860816"/>
                <a:gd name="connsiteY2" fmla="*/ 0 h 782254"/>
                <a:gd name="connsiteX3" fmla="*/ 2860816 w 2860816"/>
                <a:gd name="connsiteY3" fmla="*/ 130378 h 782254"/>
                <a:gd name="connsiteX4" fmla="*/ 2860816 w 2860816"/>
                <a:gd name="connsiteY4" fmla="*/ 651876 h 782254"/>
                <a:gd name="connsiteX5" fmla="*/ 2730438 w 2860816"/>
                <a:gd name="connsiteY5" fmla="*/ 782254 h 782254"/>
                <a:gd name="connsiteX6" fmla="*/ 130378 w 2860816"/>
                <a:gd name="connsiteY6" fmla="*/ 782254 h 782254"/>
                <a:gd name="connsiteX7" fmla="*/ 0 w 2860816"/>
                <a:gd name="connsiteY7" fmla="*/ 651876 h 782254"/>
                <a:gd name="connsiteX8" fmla="*/ 0 w 2860816"/>
                <a:gd name="connsiteY8" fmla="*/ 130378 h 78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816" h="782254">
                  <a:moveTo>
                    <a:pt x="0" y="130378"/>
                  </a:moveTo>
                  <a:cubicBezTo>
                    <a:pt x="0" y="58372"/>
                    <a:pt x="58372" y="0"/>
                    <a:pt x="130378" y="0"/>
                  </a:cubicBezTo>
                  <a:lnTo>
                    <a:pt x="2730438" y="0"/>
                  </a:lnTo>
                  <a:cubicBezTo>
                    <a:pt x="2802444" y="0"/>
                    <a:pt x="2860816" y="58372"/>
                    <a:pt x="2860816" y="130378"/>
                  </a:cubicBezTo>
                  <a:lnTo>
                    <a:pt x="2860816" y="651876"/>
                  </a:lnTo>
                  <a:cubicBezTo>
                    <a:pt x="2860816" y="723882"/>
                    <a:pt x="2802444" y="782254"/>
                    <a:pt x="2730438" y="782254"/>
                  </a:cubicBezTo>
                  <a:lnTo>
                    <a:pt x="130378" y="782254"/>
                  </a:lnTo>
                  <a:cubicBezTo>
                    <a:pt x="58372" y="782254"/>
                    <a:pt x="0" y="723882"/>
                    <a:pt x="0" y="651876"/>
                  </a:cubicBezTo>
                  <a:lnTo>
                    <a:pt x="0" y="130378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246" tIns="137246" rIns="137246" bIns="137246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Perception Layer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BA86AD-A573-417E-5545-961F796CE838}"/>
                </a:ext>
              </a:extLst>
            </p:cNvPr>
            <p:cNvSpPr/>
            <p:nvPr/>
          </p:nvSpPr>
          <p:spPr>
            <a:xfrm>
              <a:off x="443269" y="2548963"/>
              <a:ext cx="2860816" cy="782254"/>
            </a:xfrm>
            <a:custGeom>
              <a:avLst/>
              <a:gdLst>
                <a:gd name="connsiteX0" fmla="*/ 0 w 2860816"/>
                <a:gd name="connsiteY0" fmla="*/ 130378 h 782254"/>
                <a:gd name="connsiteX1" fmla="*/ 130378 w 2860816"/>
                <a:gd name="connsiteY1" fmla="*/ 0 h 782254"/>
                <a:gd name="connsiteX2" fmla="*/ 2730438 w 2860816"/>
                <a:gd name="connsiteY2" fmla="*/ 0 h 782254"/>
                <a:gd name="connsiteX3" fmla="*/ 2860816 w 2860816"/>
                <a:gd name="connsiteY3" fmla="*/ 130378 h 782254"/>
                <a:gd name="connsiteX4" fmla="*/ 2860816 w 2860816"/>
                <a:gd name="connsiteY4" fmla="*/ 651876 h 782254"/>
                <a:gd name="connsiteX5" fmla="*/ 2730438 w 2860816"/>
                <a:gd name="connsiteY5" fmla="*/ 782254 h 782254"/>
                <a:gd name="connsiteX6" fmla="*/ 130378 w 2860816"/>
                <a:gd name="connsiteY6" fmla="*/ 782254 h 782254"/>
                <a:gd name="connsiteX7" fmla="*/ 0 w 2860816"/>
                <a:gd name="connsiteY7" fmla="*/ 651876 h 782254"/>
                <a:gd name="connsiteX8" fmla="*/ 0 w 2860816"/>
                <a:gd name="connsiteY8" fmla="*/ 130378 h 78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816" h="782254">
                  <a:moveTo>
                    <a:pt x="0" y="130378"/>
                  </a:moveTo>
                  <a:cubicBezTo>
                    <a:pt x="0" y="58372"/>
                    <a:pt x="58372" y="0"/>
                    <a:pt x="130378" y="0"/>
                  </a:cubicBezTo>
                  <a:lnTo>
                    <a:pt x="2730438" y="0"/>
                  </a:lnTo>
                  <a:cubicBezTo>
                    <a:pt x="2802444" y="0"/>
                    <a:pt x="2860816" y="58372"/>
                    <a:pt x="2860816" y="130378"/>
                  </a:cubicBezTo>
                  <a:lnTo>
                    <a:pt x="2860816" y="651876"/>
                  </a:lnTo>
                  <a:cubicBezTo>
                    <a:pt x="2860816" y="723882"/>
                    <a:pt x="2802444" y="782254"/>
                    <a:pt x="2730438" y="782254"/>
                  </a:cubicBezTo>
                  <a:lnTo>
                    <a:pt x="130378" y="782254"/>
                  </a:lnTo>
                  <a:cubicBezTo>
                    <a:pt x="58372" y="782254"/>
                    <a:pt x="0" y="723882"/>
                    <a:pt x="0" y="651876"/>
                  </a:cubicBezTo>
                  <a:lnTo>
                    <a:pt x="0" y="130378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246" tIns="137246" rIns="137246" bIns="137246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Processing Layer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04A762-C44B-946A-C646-E1731EBAFB52}"/>
                </a:ext>
              </a:extLst>
            </p:cNvPr>
            <p:cNvSpPr/>
            <p:nvPr/>
          </p:nvSpPr>
          <p:spPr>
            <a:xfrm>
              <a:off x="443269" y="3429000"/>
              <a:ext cx="2860816" cy="782254"/>
            </a:xfrm>
            <a:custGeom>
              <a:avLst/>
              <a:gdLst>
                <a:gd name="connsiteX0" fmla="*/ 0 w 2860816"/>
                <a:gd name="connsiteY0" fmla="*/ 130378 h 782254"/>
                <a:gd name="connsiteX1" fmla="*/ 130378 w 2860816"/>
                <a:gd name="connsiteY1" fmla="*/ 0 h 782254"/>
                <a:gd name="connsiteX2" fmla="*/ 2730438 w 2860816"/>
                <a:gd name="connsiteY2" fmla="*/ 0 h 782254"/>
                <a:gd name="connsiteX3" fmla="*/ 2860816 w 2860816"/>
                <a:gd name="connsiteY3" fmla="*/ 130378 h 782254"/>
                <a:gd name="connsiteX4" fmla="*/ 2860816 w 2860816"/>
                <a:gd name="connsiteY4" fmla="*/ 651876 h 782254"/>
                <a:gd name="connsiteX5" fmla="*/ 2730438 w 2860816"/>
                <a:gd name="connsiteY5" fmla="*/ 782254 h 782254"/>
                <a:gd name="connsiteX6" fmla="*/ 130378 w 2860816"/>
                <a:gd name="connsiteY6" fmla="*/ 782254 h 782254"/>
                <a:gd name="connsiteX7" fmla="*/ 0 w 2860816"/>
                <a:gd name="connsiteY7" fmla="*/ 651876 h 782254"/>
                <a:gd name="connsiteX8" fmla="*/ 0 w 2860816"/>
                <a:gd name="connsiteY8" fmla="*/ 130378 h 78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816" h="782254">
                  <a:moveTo>
                    <a:pt x="0" y="130378"/>
                  </a:moveTo>
                  <a:cubicBezTo>
                    <a:pt x="0" y="58372"/>
                    <a:pt x="58372" y="0"/>
                    <a:pt x="130378" y="0"/>
                  </a:cubicBezTo>
                  <a:lnTo>
                    <a:pt x="2730438" y="0"/>
                  </a:lnTo>
                  <a:cubicBezTo>
                    <a:pt x="2802444" y="0"/>
                    <a:pt x="2860816" y="58372"/>
                    <a:pt x="2860816" y="130378"/>
                  </a:cubicBezTo>
                  <a:lnTo>
                    <a:pt x="2860816" y="651876"/>
                  </a:lnTo>
                  <a:cubicBezTo>
                    <a:pt x="2860816" y="723882"/>
                    <a:pt x="2802444" y="782254"/>
                    <a:pt x="2730438" y="782254"/>
                  </a:cubicBezTo>
                  <a:lnTo>
                    <a:pt x="130378" y="782254"/>
                  </a:lnTo>
                  <a:cubicBezTo>
                    <a:pt x="58372" y="782254"/>
                    <a:pt x="0" y="723882"/>
                    <a:pt x="0" y="651876"/>
                  </a:cubicBezTo>
                  <a:lnTo>
                    <a:pt x="0" y="130378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246" tIns="137246" rIns="137246" bIns="137246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Network Layer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907DDE-239F-3714-B218-25400326708D}"/>
                </a:ext>
              </a:extLst>
            </p:cNvPr>
            <p:cNvSpPr/>
            <p:nvPr/>
          </p:nvSpPr>
          <p:spPr>
            <a:xfrm>
              <a:off x="443269" y="4309036"/>
              <a:ext cx="2860816" cy="782254"/>
            </a:xfrm>
            <a:custGeom>
              <a:avLst/>
              <a:gdLst>
                <a:gd name="connsiteX0" fmla="*/ 0 w 2860816"/>
                <a:gd name="connsiteY0" fmla="*/ 130378 h 782254"/>
                <a:gd name="connsiteX1" fmla="*/ 130378 w 2860816"/>
                <a:gd name="connsiteY1" fmla="*/ 0 h 782254"/>
                <a:gd name="connsiteX2" fmla="*/ 2730438 w 2860816"/>
                <a:gd name="connsiteY2" fmla="*/ 0 h 782254"/>
                <a:gd name="connsiteX3" fmla="*/ 2860816 w 2860816"/>
                <a:gd name="connsiteY3" fmla="*/ 130378 h 782254"/>
                <a:gd name="connsiteX4" fmla="*/ 2860816 w 2860816"/>
                <a:gd name="connsiteY4" fmla="*/ 651876 h 782254"/>
                <a:gd name="connsiteX5" fmla="*/ 2730438 w 2860816"/>
                <a:gd name="connsiteY5" fmla="*/ 782254 h 782254"/>
                <a:gd name="connsiteX6" fmla="*/ 130378 w 2860816"/>
                <a:gd name="connsiteY6" fmla="*/ 782254 h 782254"/>
                <a:gd name="connsiteX7" fmla="*/ 0 w 2860816"/>
                <a:gd name="connsiteY7" fmla="*/ 651876 h 782254"/>
                <a:gd name="connsiteX8" fmla="*/ 0 w 2860816"/>
                <a:gd name="connsiteY8" fmla="*/ 130378 h 78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0816" h="782254">
                  <a:moveTo>
                    <a:pt x="0" y="130378"/>
                  </a:moveTo>
                  <a:cubicBezTo>
                    <a:pt x="0" y="58372"/>
                    <a:pt x="58372" y="0"/>
                    <a:pt x="130378" y="0"/>
                  </a:cubicBezTo>
                  <a:lnTo>
                    <a:pt x="2730438" y="0"/>
                  </a:lnTo>
                  <a:cubicBezTo>
                    <a:pt x="2802444" y="0"/>
                    <a:pt x="2860816" y="58372"/>
                    <a:pt x="2860816" y="130378"/>
                  </a:cubicBezTo>
                  <a:lnTo>
                    <a:pt x="2860816" y="651876"/>
                  </a:lnTo>
                  <a:cubicBezTo>
                    <a:pt x="2860816" y="723882"/>
                    <a:pt x="2802444" y="782254"/>
                    <a:pt x="2730438" y="782254"/>
                  </a:cubicBezTo>
                  <a:lnTo>
                    <a:pt x="130378" y="782254"/>
                  </a:lnTo>
                  <a:cubicBezTo>
                    <a:pt x="58372" y="782254"/>
                    <a:pt x="0" y="723882"/>
                    <a:pt x="0" y="651876"/>
                  </a:cubicBezTo>
                  <a:lnTo>
                    <a:pt x="0" y="130378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246" tIns="137246" rIns="137246" bIns="137246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Application Layer</a:t>
              </a: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7FFA16B-ED8D-4B78-0314-C0C9F24C9F7B}"/>
              </a:ext>
            </a:extLst>
          </p:cNvPr>
          <p:cNvSpPr/>
          <p:nvPr/>
        </p:nvSpPr>
        <p:spPr>
          <a:xfrm>
            <a:off x="4052607" y="1668927"/>
            <a:ext cx="5155910" cy="782254"/>
          </a:xfrm>
          <a:custGeom>
            <a:avLst/>
            <a:gdLst>
              <a:gd name="connsiteX0" fmla="*/ 0 w 2860816"/>
              <a:gd name="connsiteY0" fmla="*/ 130378 h 782254"/>
              <a:gd name="connsiteX1" fmla="*/ 130378 w 2860816"/>
              <a:gd name="connsiteY1" fmla="*/ 0 h 782254"/>
              <a:gd name="connsiteX2" fmla="*/ 2730438 w 2860816"/>
              <a:gd name="connsiteY2" fmla="*/ 0 h 782254"/>
              <a:gd name="connsiteX3" fmla="*/ 2860816 w 2860816"/>
              <a:gd name="connsiteY3" fmla="*/ 130378 h 782254"/>
              <a:gd name="connsiteX4" fmla="*/ 2860816 w 2860816"/>
              <a:gd name="connsiteY4" fmla="*/ 651876 h 782254"/>
              <a:gd name="connsiteX5" fmla="*/ 2730438 w 2860816"/>
              <a:gd name="connsiteY5" fmla="*/ 782254 h 782254"/>
              <a:gd name="connsiteX6" fmla="*/ 130378 w 2860816"/>
              <a:gd name="connsiteY6" fmla="*/ 782254 h 782254"/>
              <a:gd name="connsiteX7" fmla="*/ 0 w 2860816"/>
              <a:gd name="connsiteY7" fmla="*/ 651876 h 782254"/>
              <a:gd name="connsiteX8" fmla="*/ 0 w 2860816"/>
              <a:gd name="connsiteY8" fmla="*/ 130378 h 78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0816" h="782254">
                <a:moveTo>
                  <a:pt x="0" y="130378"/>
                </a:moveTo>
                <a:cubicBezTo>
                  <a:pt x="0" y="58372"/>
                  <a:pt x="58372" y="0"/>
                  <a:pt x="130378" y="0"/>
                </a:cubicBezTo>
                <a:lnTo>
                  <a:pt x="2730438" y="0"/>
                </a:lnTo>
                <a:cubicBezTo>
                  <a:pt x="2802444" y="0"/>
                  <a:pt x="2860816" y="58372"/>
                  <a:pt x="2860816" y="130378"/>
                </a:cubicBezTo>
                <a:lnTo>
                  <a:pt x="2860816" y="651876"/>
                </a:lnTo>
                <a:cubicBezTo>
                  <a:pt x="2860816" y="723882"/>
                  <a:pt x="2802444" y="782254"/>
                  <a:pt x="2730438" y="782254"/>
                </a:cubicBezTo>
                <a:lnTo>
                  <a:pt x="130378" y="782254"/>
                </a:lnTo>
                <a:cubicBezTo>
                  <a:pt x="58372" y="782254"/>
                  <a:pt x="0" y="723882"/>
                  <a:pt x="0" y="651876"/>
                </a:cubicBezTo>
                <a:lnTo>
                  <a:pt x="0" y="1303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246" tIns="137246" rIns="137246" bIns="137246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>
                <a:ea typeface="SamsungOne 700" panose="020B0803030303020204" charset="0"/>
              </a:rPr>
              <a:t>This layer acts as the "senses" of the system. It consists of sensors (DHT22, soil moisture, light) responsible for gathering raw data from the environment</a:t>
            </a:r>
            <a:endParaRPr lang="en-US" sz="1400" b="1" kern="1200" dirty="0">
              <a:ea typeface="SamsungOne 700" panose="020B080303030302020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B5E995B-12FD-7226-99D1-0C49ACACC29E}"/>
              </a:ext>
            </a:extLst>
          </p:cNvPr>
          <p:cNvSpPr/>
          <p:nvPr/>
        </p:nvSpPr>
        <p:spPr>
          <a:xfrm>
            <a:off x="4052607" y="2548963"/>
            <a:ext cx="5155910" cy="782254"/>
          </a:xfrm>
          <a:custGeom>
            <a:avLst/>
            <a:gdLst>
              <a:gd name="connsiteX0" fmla="*/ 0 w 2860816"/>
              <a:gd name="connsiteY0" fmla="*/ 130378 h 782254"/>
              <a:gd name="connsiteX1" fmla="*/ 130378 w 2860816"/>
              <a:gd name="connsiteY1" fmla="*/ 0 h 782254"/>
              <a:gd name="connsiteX2" fmla="*/ 2730438 w 2860816"/>
              <a:gd name="connsiteY2" fmla="*/ 0 h 782254"/>
              <a:gd name="connsiteX3" fmla="*/ 2860816 w 2860816"/>
              <a:gd name="connsiteY3" fmla="*/ 130378 h 782254"/>
              <a:gd name="connsiteX4" fmla="*/ 2860816 w 2860816"/>
              <a:gd name="connsiteY4" fmla="*/ 651876 h 782254"/>
              <a:gd name="connsiteX5" fmla="*/ 2730438 w 2860816"/>
              <a:gd name="connsiteY5" fmla="*/ 782254 h 782254"/>
              <a:gd name="connsiteX6" fmla="*/ 130378 w 2860816"/>
              <a:gd name="connsiteY6" fmla="*/ 782254 h 782254"/>
              <a:gd name="connsiteX7" fmla="*/ 0 w 2860816"/>
              <a:gd name="connsiteY7" fmla="*/ 651876 h 782254"/>
              <a:gd name="connsiteX8" fmla="*/ 0 w 2860816"/>
              <a:gd name="connsiteY8" fmla="*/ 130378 h 78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0816" h="782254">
                <a:moveTo>
                  <a:pt x="0" y="130378"/>
                </a:moveTo>
                <a:cubicBezTo>
                  <a:pt x="0" y="58372"/>
                  <a:pt x="58372" y="0"/>
                  <a:pt x="130378" y="0"/>
                </a:cubicBezTo>
                <a:lnTo>
                  <a:pt x="2730438" y="0"/>
                </a:lnTo>
                <a:cubicBezTo>
                  <a:pt x="2802444" y="0"/>
                  <a:pt x="2860816" y="58372"/>
                  <a:pt x="2860816" y="130378"/>
                </a:cubicBezTo>
                <a:lnTo>
                  <a:pt x="2860816" y="651876"/>
                </a:lnTo>
                <a:cubicBezTo>
                  <a:pt x="2860816" y="723882"/>
                  <a:pt x="2802444" y="782254"/>
                  <a:pt x="2730438" y="782254"/>
                </a:cubicBezTo>
                <a:lnTo>
                  <a:pt x="130378" y="782254"/>
                </a:lnTo>
                <a:cubicBezTo>
                  <a:pt x="58372" y="782254"/>
                  <a:pt x="0" y="723882"/>
                  <a:pt x="0" y="651876"/>
                </a:cubicBezTo>
                <a:lnTo>
                  <a:pt x="0" y="1303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246" tIns="137246" rIns="137246" bIns="137246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The "brain" of the system, centered around the </a:t>
            </a:r>
            <a:r>
              <a:rPr lang="en-US" sz="1400" b="1" dirty="0">
                <a:latin typeface="SamsungOne 700" panose="020B0803030303020204" charset="0"/>
                <a:ea typeface="SamsungOne 700" panose="020B0803030303020204" charset="0"/>
              </a:rPr>
              <a:t>ESP32</a:t>
            </a: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 microcontroller. It reads data, executes automated control logic, and communicates with the network layer.</a:t>
            </a:r>
            <a:endParaRPr lang="en-US" sz="1400" kern="1200" dirty="0">
              <a:latin typeface="SamsungOne 700" panose="020B0803030303020204" charset="0"/>
              <a:ea typeface="SamsungOne 700" panose="020B080303030302020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A73F7A-1714-A469-BEEB-9C7D39637576}"/>
              </a:ext>
            </a:extLst>
          </p:cNvPr>
          <p:cNvSpPr/>
          <p:nvPr/>
        </p:nvSpPr>
        <p:spPr>
          <a:xfrm>
            <a:off x="4052607" y="3429000"/>
            <a:ext cx="5155910" cy="782254"/>
          </a:xfrm>
          <a:custGeom>
            <a:avLst/>
            <a:gdLst>
              <a:gd name="connsiteX0" fmla="*/ 0 w 2860816"/>
              <a:gd name="connsiteY0" fmla="*/ 130378 h 782254"/>
              <a:gd name="connsiteX1" fmla="*/ 130378 w 2860816"/>
              <a:gd name="connsiteY1" fmla="*/ 0 h 782254"/>
              <a:gd name="connsiteX2" fmla="*/ 2730438 w 2860816"/>
              <a:gd name="connsiteY2" fmla="*/ 0 h 782254"/>
              <a:gd name="connsiteX3" fmla="*/ 2860816 w 2860816"/>
              <a:gd name="connsiteY3" fmla="*/ 130378 h 782254"/>
              <a:gd name="connsiteX4" fmla="*/ 2860816 w 2860816"/>
              <a:gd name="connsiteY4" fmla="*/ 651876 h 782254"/>
              <a:gd name="connsiteX5" fmla="*/ 2730438 w 2860816"/>
              <a:gd name="connsiteY5" fmla="*/ 782254 h 782254"/>
              <a:gd name="connsiteX6" fmla="*/ 130378 w 2860816"/>
              <a:gd name="connsiteY6" fmla="*/ 782254 h 782254"/>
              <a:gd name="connsiteX7" fmla="*/ 0 w 2860816"/>
              <a:gd name="connsiteY7" fmla="*/ 651876 h 782254"/>
              <a:gd name="connsiteX8" fmla="*/ 0 w 2860816"/>
              <a:gd name="connsiteY8" fmla="*/ 130378 h 78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0816" h="782254">
                <a:moveTo>
                  <a:pt x="0" y="130378"/>
                </a:moveTo>
                <a:cubicBezTo>
                  <a:pt x="0" y="58372"/>
                  <a:pt x="58372" y="0"/>
                  <a:pt x="130378" y="0"/>
                </a:cubicBezTo>
                <a:lnTo>
                  <a:pt x="2730438" y="0"/>
                </a:lnTo>
                <a:cubicBezTo>
                  <a:pt x="2802444" y="0"/>
                  <a:pt x="2860816" y="58372"/>
                  <a:pt x="2860816" y="130378"/>
                </a:cubicBezTo>
                <a:lnTo>
                  <a:pt x="2860816" y="651876"/>
                </a:lnTo>
                <a:cubicBezTo>
                  <a:pt x="2860816" y="723882"/>
                  <a:pt x="2802444" y="782254"/>
                  <a:pt x="2730438" y="782254"/>
                </a:cubicBezTo>
                <a:lnTo>
                  <a:pt x="130378" y="782254"/>
                </a:lnTo>
                <a:cubicBezTo>
                  <a:pt x="58372" y="782254"/>
                  <a:pt x="0" y="723882"/>
                  <a:pt x="0" y="651876"/>
                </a:cubicBezTo>
                <a:lnTo>
                  <a:pt x="0" y="1303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246" tIns="137246" rIns="137246" bIns="137246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This is the communication bridge, using </a:t>
            </a:r>
            <a:r>
              <a:rPr lang="en-US" sz="1400" b="1" dirty="0">
                <a:latin typeface="SamsungOne 700" panose="020B0803030303020204" charset="0"/>
                <a:ea typeface="SamsungOne 700" panose="020B0803030303020204" charset="0"/>
              </a:rPr>
              <a:t>Wi-Fi</a:t>
            </a: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 for connectivity and the </a:t>
            </a:r>
            <a:r>
              <a:rPr lang="en-US" sz="1400" b="1" dirty="0">
                <a:latin typeface="SamsungOne 700" panose="020B0803030303020204" charset="0"/>
                <a:ea typeface="SamsungOne 700" panose="020B0803030303020204" charset="0"/>
              </a:rPr>
              <a:t>MQTT</a:t>
            </a: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 protocol for lightweight and efficient data transmission to the cloud</a:t>
            </a:r>
            <a:endParaRPr lang="en-US" sz="1400" kern="1200" dirty="0">
              <a:latin typeface="SamsungOne 700" panose="020B0803030303020204" charset="0"/>
              <a:ea typeface="SamsungOne 700" panose="020B080303030302020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3F5012A-7D28-D2FA-DD38-823748AF4D01}"/>
              </a:ext>
            </a:extLst>
          </p:cNvPr>
          <p:cNvSpPr/>
          <p:nvPr/>
        </p:nvSpPr>
        <p:spPr>
          <a:xfrm>
            <a:off x="4052607" y="4309036"/>
            <a:ext cx="5155910" cy="782254"/>
          </a:xfrm>
          <a:custGeom>
            <a:avLst/>
            <a:gdLst>
              <a:gd name="connsiteX0" fmla="*/ 0 w 2860816"/>
              <a:gd name="connsiteY0" fmla="*/ 130378 h 782254"/>
              <a:gd name="connsiteX1" fmla="*/ 130378 w 2860816"/>
              <a:gd name="connsiteY1" fmla="*/ 0 h 782254"/>
              <a:gd name="connsiteX2" fmla="*/ 2730438 w 2860816"/>
              <a:gd name="connsiteY2" fmla="*/ 0 h 782254"/>
              <a:gd name="connsiteX3" fmla="*/ 2860816 w 2860816"/>
              <a:gd name="connsiteY3" fmla="*/ 130378 h 782254"/>
              <a:gd name="connsiteX4" fmla="*/ 2860816 w 2860816"/>
              <a:gd name="connsiteY4" fmla="*/ 651876 h 782254"/>
              <a:gd name="connsiteX5" fmla="*/ 2730438 w 2860816"/>
              <a:gd name="connsiteY5" fmla="*/ 782254 h 782254"/>
              <a:gd name="connsiteX6" fmla="*/ 130378 w 2860816"/>
              <a:gd name="connsiteY6" fmla="*/ 782254 h 782254"/>
              <a:gd name="connsiteX7" fmla="*/ 0 w 2860816"/>
              <a:gd name="connsiteY7" fmla="*/ 651876 h 782254"/>
              <a:gd name="connsiteX8" fmla="*/ 0 w 2860816"/>
              <a:gd name="connsiteY8" fmla="*/ 130378 h 782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60816" h="782254">
                <a:moveTo>
                  <a:pt x="0" y="130378"/>
                </a:moveTo>
                <a:cubicBezTo>
                  <a:pt x="0" y="58372"/>
                  <a:pt x="58372" y="0"/>
                  <a:pt x="130378" y="0"/>
                </a:cubicBezTo>
                <a:lnTo>
                  <a:pt x="2730438" y="0"/>
                </a:lnTo>
                <a:cubicBezTo>
                  <a:pt x="2802444" y="0"/>
                  <a:pt x="2860816" y="58372"/>
                  <a:pt x="2860816" y="130378"/>
                </a:cubicBezTo>
                <a:lnTo>
                  <a:pt x="2860816" y="651876"/>
                </a:lnTo>
                <a:cubicBezTo>
                  <a:pt x="2860816" y="723882"/>
                  <a:pt x="2802444" y="782254"/>
                  <a:pt x="2730438" y="782254"/>
                </a:cubicBezTo>
                <a:lnTo>
                  <a:pt x="130378" y="782254"/>
                </a:lnTo>
                <a:cubicBezTo>
                  <a:pt x="58372" y="782254"/>
                  <a:pt x="0" y="723882"/>
                  <a:pt x="0" y="651876"/>
                </a:cubicBezTo>
                <a:lnTo>
                  <a:pt x="0" y="13037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246" tIns="137246" rIns="137246" bIns="137246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latin typeface="SamsungOne 700" panose="020B0803030303020204" charset="0"/>
                <a:ea typeface="SamsungOne 700" panose="020B0803030303020204" charset="0"/>
              </a:rPr>
              <a:t>Using n8n automation platform to connect to InfluxDB and send notifications to users via Telegram</a:t>
            </a:r>
            <a:endParaRPr lang="en-US" sz="1400" kern="1200" dirty="0">
              <a:latin typeface="SamsungOne 700" panose="020B0803030303020204" charset="0"/>
              <a:ea typeface="SamsungOne 700" panose="020B0803030303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82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5748</TotalTime>
  <Words>1115</Words>
  <Application>Microsoft Office PowerPoint</Application>
  <PresentationFormat>Custom</PresentationFormat>
  <Paragraphs>157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Malgun Gothic</vt:lpstr>
      <vt:lpstr>Samsung Sharp Sans Bold</vt:lpstr>
      <vt:lpstr>Samsung Sharp Sans Medium</vt:lpstr>
      <vt:lpstr>SamsungOne 700</vt:lpstr>
      <vt:lpstr>Calibri</vt:lpstr>
      <vt:lpstr>SamsungOne 400C</vt:lpstr>
      <vt:lpstr>SamsungOne 400</vt:lpstr>
      <vt:lpstr>Samsung Sharp Sans</vt:lpstr>
      <vt:lpstr>Office Theme</vt:lpstr>
      <vt:lpstr>IoT system monitors smart greenhouse environment through sensor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creator>Soon Yong Chang</dc:creator>
  <cp:lastModifiedBy>HÀ THẮNG</cp:lastModifiedBy>
  <cp:revision>2087</cp:revision>
  <dcterms:created xsi:type="dcterms:W3CDTF">2019-07-06T14:12:49Z</dcterms:created>
  <dcterms:modified xsi:type="dcterms:W3CDTF">2025-07-16T12:47:02Z</dcterms:modified>
</cp:coreProperties>
</file>